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1324550" cy="39604950"/>
  <p:notesSz cx="6858000" cy="9144000"/>
  <p:defaultTextStyle>
    <a:defPPr>
      <a:defRPr lang="en-US"/>
    </a:defPPr>
    <a:lvl1pPr algn="l" rtl="0" fontAlgn="base">
      <a:spcBef>
        <a:spcPct val="0"/>
      </a:spcBef>
      <a:spcAft>
        <a:spcPct val="0"/>
      </a:spcAft>
      <a:defRPr sz="8100" kern="1200">
        <a:solidFill>
          <a:schemeClr val="tx1"/>
        </a:solidFill>
        <a:latin typeface="Arial" charset="0"/>
        <a:ea typeface="+mn-ea"/>
        <a:cs typeface="+mn-cs"/>
      </a:defRPr>
    </a:lvl1pPr>
    <a:lvl2pPr marL="457200" algn="l" rtl="0" fontAlgn="base">
      <a:spcBef>
        <a:spcPct val="0"/>
      </a:spcBef>
      <a:spcAft>
        <a:spcPct val="0"/>
      </a:spcAft>
      <a:defRPr sz="8100" kern="1200">
        <a:solidFill>
          <a:schemeClr val="tx1"/>
        </a:solidFill>
        <a:latin typeface="Arial" charset="0"/>
        <a:ea typeface="+mn-ea"/>
        <a:cs typeface="+mn-cs"/>
      </a:defRPr>
    </a:lvl2pPr>
    <a:lvl3pPr marL="914400" algn="l" rtl="0" fontAlgn="base">
      <a:spcBef>
        <a:spcPct val="0"/>
      </a:spcBef>
      <a:spcAft>
        <a:spcPct val="0"/>
      </a:spcAft>
      <a:defRPr sz="8100" kern="1200">
        <a:solidFill>
          <a:schemeClr val="tx1"/>
        </a:solidFill>
        <a:latin typeface="Arial" charset="0"/>
        <a:ea typeface="+mn-ea"/>
        <a:cs typeface="+mn-cs"/>
      </a:defRPr>
    </a:lvl3pPr>
    <a:lvl4pPr marL="1371600" algn="l" rtl="0" fontAlgn="base">
      <a:spcBef>
        <a:spcPct val="0"/>
      </a:spcBef>
      <a:spcAft>
        <a:spcPct val="0"/>
      </a:spcAft>
      <a:defRPr sz="8100" kern="1200">
        <a:solidFill>
          <a:schemeClr val="tx1"/>
        </a:solidFill>
        <a:latin typeface="Arial" charset="0"/>
        <a:ea typeface="+mn-ea"/>
        <a:cs typeface="+mn-cs"/>
      </a:defRPr>
    </a:lvl4pPr>
    <a:lvl5pPr marL="1828800" algn="l" rtl="0" fontAlgn="base">
      <a:spcBef>
        <a:spcPct val="0"/>
      </a:spcBef>
      <a:spcAft>
        <a:spcPct val="0"/>
      </a:spcAft>
      <a:defRPr sz="8100" kern="1200">
        <a:solidFill>
          <a:schemeClr val="tx1"/>
        </a:solidFill>
        <a:latin typeface="Arial" charset="0"/>
        <a:ea typeface="+mn-ea"/>
        <a:cs typeface="+mn-cs"/>
      </a:defRPr>
    </a:lvl5pPr>
    <a:lvl6pPr marL="2286000" algn="l" defTabSz="914400" rtl="0" eaLnBrk="1" latinLnBrk="0" hangingPunct="1">
      <a:defRPr sz="8100" kern="1200">
        <a:solidFill>
          <a:schemeClr val="tx1"/>
        </a:solidFill>
        <a:latin typeface="Arial" charset="0"/>
        <a:ea typeface="+mn-ea"/>
        <a:cs typeface="+mn-cs"/>
      </a:defRPr>
    </a:lvl6pPr>
    <a:lvl7pPr marL="2743200" algn="l" defTabSz="914400" rtl="0" eaLnBrk="1" latinLnBrk="0" hangingPunct="1">
      <a:defRPr sz="8100" kern="1200">
        <a:solidFill>
          <a:schemeClr val="tx1"/>
        </a:solidFill>
        <a:latin typeface="Arial" charset="0"/>
        <a:ea typeface="+mn-ea"/>
        <a:cs typeface="+mn-cs"/>
      </a:defRPr>
    </a:lvl7pPr>
    <a:lvl8pPr marL="3200400" algn="l" defTabSz="914400" rtl="0" eaLnBrk="1" latinLnBrk="0" hangingPunct="1">
      <a:defRPr sz="8100" kern="1200">
        <a:solidFill>
          <a:schemeClr val="tx1"/>
        </a:solidFill>
        <a:latin typeface="Arial" charset="0"/>
        <a:ea typeface="+mn-ea"/>
        <a:cs typeface="+mn-cs"/>
      </a:defRPr>
    </a:lvl8pPr>
    <a:lvl9pPr marL="3657600" algn="l" defTabSz="914400" rtl="0" eaLnBrk="1" latinLnBrk="0" hangingPunct="1">
      <a:defRPr sz="8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a:srgbClr val="6600CC"/>
    <a:srgbClr val="CC00FF"/>
    <a:srgbClr val="CC0099"/>
    <a:srgbClr val="6600FF"/>
    <a:srgbClr val="6666FF"/>
    <a:srgbClr val="6699FF"/>
    <a:srgbClr val="99CCFF"/>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95" autoAdjust="0"/>
  </p:normalViewPr>
  <p:slideViewPr>
    <p:cSldViewPr snapToGrid="0">
      <p:cViewPr>
        <p:scale>
          <a:sx n="33" d="100"/>
          <a:sy n="33" d="100"/>
        </p:scale>
        <p:origin x="-2178" y="3216"/>
      </p:cViewPr>
      <p:guideLst>
        <p:guide orient="horz" pos="6834"/>
        <p:guide pos="886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9500" y="12303125"/>
            <a:ext cx="26625550" cy="8489950"/>
          </a:xfrm>
        </p:spPr>
        <p:txBody>
          <a:bodyPr/>
          <a:lstStyle/>
          <a:p>
            <a:r>
              <a:rPr lang="en-US" smtClean="0"/>
              <a:t>Click to edit Master title style</a:t>
            </a:r>
            <a:endParaRPr lang="sk-SK"/>
          </a:p>
        </p:txBody>
      </p:sp>
      <p:sp>
        <p:nvSpPr>
          <p:cNvPr id="3" name="Subtitle 2"/>
          <p:cNvSpPr>
            <a:spLocks noGrp="1"/>
          </p:cNvSpPr>
          <p:nvPr>
            <p:ph type="subTitle" idx="1"/>
          </p:nvPr>
        </p:nvSpPr>
        <p:spPr>
          <a:xfrm>
            <a:off x="4699000" y="22442488"/>
            <a:ext cx="21926550" cy="101219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6E042D-954A-4530-9A03-8952D43A4C0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4B850-A7B6-45BC-A658-541A4C4A88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710775" y="1585913"/>
            <a:ext cx="7046913" cy="33793112"/>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1566863" y="1585913"/>
            <a:ext cx="20991512" cy="3379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57DC3D-5C07-4F34-B05E-32EA94DD43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8A3447-E654-41B7-8A54-E0F0AD3EA98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4913" y="25449213"/>
            <a:ext cx="26625550" cy="7866062"/>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2474913" y="16786225"/>
            <a:ext cx="26625550" cy="86629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697F6-72B9-476C-A917-046457C1F2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1566863" y="9240838"/>
            <a:ext cx="14019212"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15738475" y="9240838"/>
            <a:ext cx="14019213"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6B8DC6-9C6E-4249-A2C6-9A8A982082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1566863" y="8864600"/>
            <a:ext cx="13839825"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6863" y="12560300"/>
            <a:ext cx="13839825"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15913100" y="8864600"/>
            <a:ext cx="13844588"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913100" y="12560300"/>
            <a:ext cx="13844588"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CA0FB05-8CCF-4F8E-A94A-6E400AC05AA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A0334A-990B-4396-A884-F6851E01E3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77D5C5-3B52-48C5-90F5-27884415FF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6863" y="1576388"/>
            <a:ext cx="10304462" cy="67119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12247563" y="1576388"/>
            <a:ext cx="17510125" cy="33802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1566863" y="8288338"/>
            <a:ext cx="10304462" cy="27090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54DE0B-BF84-4BBB-9726-6E0FFB629C5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450" y="27724100"/>
            <a:ext cx="18794413" cy="32718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6140450" y="3538538"/>
            <a:ext cx="18794413" cy="23763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6140450" y="30995938"/>
            <a:ext cx="18794413"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4B3EF4-ADAD-4753-BE13-6438FD38D6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6699"/>
            </a:gs>
            <a:gs pos="100000">
              <a:srgbClr val="EAEAE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6863" y="1585913"/>
            <a:ext cx="28190825" cy="6600825"/>
          </a:xfrm>
          <a:prstGeom prst="rect">
            <a:avLst/>
          </a:prstGeom>
          <a:noFill/>
          <a:ln w="9525">
            <a:noFill/>
            <a:miter lim="800000"/>
            <a:headEnd/>
            <a:tailEnd/>
          </a:ln>
          <a:effectLst/>
        </p:spPr>
        <p:txBody>
          <a:bodyPr vert="horz" wrap="square" lIns="411480" tIns="205740" rIns="411480" bIns="205740" numCol="1" anchor="ctr" anchorCtr="0" compatLnSpc="1">
            <a:prstTxWarp prst="textNoShape">
              <a:avLst/>
            </a:prstTxWarp>
          </a:bodyPr>
          <a:lstStyle/>
          <a:p>
            <a:pPr lvl="0"/>
            <a:r>
              <a:rPr lang="en-US" smtClean="0"/>
              <a:t>Kliknite sem a upravte štýl predlohy nadpisov.</a:t>
            </a:r>
          </a:p>
        </p:txBody>
      </p:sp>
      <p:sp>
        <p:nvSpPr>
          <p:cNvPr id="1027" name="Rectangle 3"/>
          <p:cNvSpPr>
            <a:spLocks noGrp="1" noChangeArrowheads="1"/>
          </p:cNvSpPr>
          <p:nvPr>
            <p:ph type="body" idx="1"/>
          </p:nvPr>
        </p:nvSpPr>
        <p:spPr bwMode="auto">
          <a:xfrm>
            <a:off x="1566863" y="9240838"/>
            <a:ext cx="28190825" cy="2613818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p>
            <a:pPr lvl="0"/>
            <a:r>
              <a:rPr lang="en-US" smtClean="0"/>
              <a:t>Kliknite sem a upravte štýly predlohy textu.</a:t>
            </a:r>
          </a:p>
          <a:p>
            <a:pPr lvl="1"/>
            <a:r>
              <a:rPr lang="en-US" smtClean="0"/>
              <a:t>Druhá úroveň</a:t>
            </a:r>
          </a:p>
          <a:p>
            <a:pPr lvl="2"/>
            <a:r>
              <a:rPr lang="en-US" smtClean="0"/>
              <a:t>Tretia úroveň</a:t>
            </a:r>
          </a:p>
          <a:p>
            <a:pPr lvl="3"/>
            <a:r>
              <a:rPr lang="en-US" smtClean="0"/>
              <a:t>Štvrtá úroveň</a:t>
            </a:r>
          </a:p>
          <a:p>
            <a:pPr lvl="4"/>
            <a:r>
              <a:rPr lang="en-US" smtClean="0"/>
              <a:t>Piata úroveň</a:t>
            </a:r>
          </a:p>
        </p:txBody>
      </p:sp>
      <p:sp>
        <p:nvSpPr>
          <p:cNvPr id="1028" name="Rectangle 4"/>
          <p:cNvSpPr>
            <a:spLocks noGrp="1" noChangeArrowheads="1"/>
          </p:cNvSpPr>
          <p:nvPr>
            <p:ph type="dt" sz="half" idx="2"/>
          </p:nvPr>
        </p:nvSpPr>
        <p:spPr bwMode="auto">
          <a:xfrm>
            <a:off x="1566863" y="36066413"/>
            <a:ext cx="7308850" cy="275113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defTabSz="4114800">
              <a:defRPr sz="6300"/>
            </a:lvl1pPr>
          </a:lstStyle>
          <a:p>
            <a:endParaRPr lang="en-US"/>
          </a:p>
        </p:txBody>
      </p:sp>
      <p:sp>
        <p:nvSpPr>
          <p:cNvPr id="1029" name="Rectangle 5"/>
          <p:cNvSpPr>
            <a:spLocks noGrp="1" noChangeArrowheads="1"/>
          </p:cNvSpPr>
          <p:nvPr>
            <p:ph type="ftr" sz="quarter" idx="3"/>
          </p:nvPr>
        </p:nvSpPr>
        <p:spPr bwMode="auto">
          <a:xfrm>
            <a:off x="10702925" y="36066413"/>
            <a:ext cx="9918700" cy="275113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ctr" defTabSz="4114800">
              <a:defRPr sz="6300"/>
            </a:lvl1pPr>
          </a:lstStyle>
          <a:p>
            <a:endParaRPr lang="en-US"/>
          </a:p>
        </p:txBody>
      </p:sp>
      <p:sp>
        <p:nvSpPr>
          <p:cNvPr id="1030" name="Rectangle 6"/>
          <p:cNvSpPr>
            <a:spLocks noGrp="1" noChangeArrowheads="1"/>
          </p:cNvSpPr>
          <p:nvPr>
            <p:ph type="sldNum" sz="quarter" idx="4"/>
          </p:nvPr>
        </p:nvSpPr>
        <p:spPr bwMode="auto">
          <a:xfrm>
            <a:off x="22448838" y="36066413"/>
            <a:ext cx="7308850" cy="275113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r" defTabSz="4114800">
              <a:defRPr sz="6300"/>
            </a:lvl1pPr>
          </a:lstStyle>
          <a:p>
            <a:fld id="{E8FBD8CC-BAAA-4B63-8893-6B02DF8F9F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fontAlgn="base">
        <a:spcBef>
          <a:spcPct val="0"/>
        </a:spcBef>
        <a:spcAft>
          <a:spcPct val="0"/>
        </a:spcAft>
        <a:defRPr sz="19800">
          <a:solidFill>
            <a:schemeClr val="tx2"/>
          </a:solidFill>
          <a:latin typeface="+mj-lt"/>
          <a:ea typeface="+mj-ea"/>
          <a:cs typeface="+mj-cs"/>
        </a:defRPr>
      </a:lvl1pPr>
      <a:lvl2pPr algn="ctr" defTabSz="4114800" rtl="0" fontAlgn="base">
        <a:spcBef>
          <a:spcPct val="0"/>
        </a:spcBef>
        <a:spcAft>
          <a:spcPct val="0"/>
        </a:spcAft>
        <a:defRPr sz="19800">
          <a:solidFill>
            <a:schemeClr val="tx2"/>
          </a:solidFill>
          <a:latin typeface="Arial" charset="0"/>
        </a:defRPr>
      </a:lvl2pPr>
      <a:lvl3pPr algn="ctr" defTabSz="4114800" rtl="0" fontAlgn="base">
        <a:spcBef>
          <a:spcPct val="0"/>
        </a:spcBef>
        <a:spcAft>
          <a:spcPct val="0"/>
        </a:spcAft>
        <a:defRPr sz="19800">
          <a:solidFill>
            <a:schemeClr val="tx2"/>
          </a:solidFill>
          <a:latin typeface="Arial" charset="0"/>
        </a:defRPr>
      </a:lvl3pPr>
      <a:lvl4pPr algn="ctr" defTabSz="4114800" rtl="0" fontAlgn="base">
        <a:spcBef>
          <a:spcPct val="0"/>
        </a:spcBef>
        <a:spcAft>
          <a:spcPct val="0"/>
        </a:spcAft>
        <a:defRPr sz="19800">
          <a:solidFill>
            <a:schemeClr val="tx2"/>
          </a:solidFill>
          <a:latin typeface="Arial" charset="0"/>
        </a:defRPr>
      </a:lvl4pPr>
      <a:lvl5pPr algn="ctr" defTabSz="4114800" rtl="0" fontAlgn="base">
        <a:spcBef>
          <a:spcPct val="0"/>
        </a:spcBef>
        <a:spcAft>
          <a:spcPct val="0"/>
        </a:spcAft>
        <a:defRPr sz="19800">
          <a:solidFill>
            <a:schemeClr val="tx2"/>
          </a:solidFill>
          <a:latin typeface="Arial" charset="0"/>
        </a:defRPr>
      </a:lvl5pPr>
      <a:lvl6pPr marL="457200" algn="ctr" defTabSz="4114800" rtl="0" fontAlgn="base">
        <a:spcBef>
          <a:spcPct val="0"/>
        </a:spcBef>
        <a:spcAft>
          <a:spcPct val="0"/>
        </a:spcAft>
        <a:defRPr sz="19800">
          <a:solidFill>
            <a:schemeClr val="tx2"/>
          </a:solidFill>
          <a:latin typeface="Arial" charset="0"/>
        </a:defRPr>
      </a:lvl6pPr>
      <a:lvl7pPr marL="914400" algn="ctr" defTabSz="4114800" rtl="0" fontAlgn="base">
        <a:spcBef>
          <a:spcPct val="0"/>
        </a:spcBef>
        <a:spcAft>
          <a:spcPct val="0"/>
        </a:spcAft>
        <a:defRPr sz="19800">
          <a:solidFill>
            <a:schemeClr val="tx2"/>
          </a:solidFill>
          <a:latin typeface="Arial" charset="0"/>
        </a:defRPr>
      </a:lvl7pPr>
      <a:lvl8pPr marL="1371600" algn="ctr" defTabSz="4114800" rtl="0" fontAlgn="base">
        <a:spcBef>
          <a:spcPct val="0"/>
        </a:spcBef>
        <a:spcAft>
          <a:spcPct val="0"/>
        </a:spcAft>
        <a:defRPr sz="19800">
          <a:solidFill>
            <a:schemeClr val="tx2"/>
          </a:solidFill>
          <a:latin typeface="Arial" charset="0"/>
        </a:defRPr>
      </a:lvl8pPr>
      <a:lvl9pPr marL="1828800" algn="ctr" defTabSz="4114800" rtl="0" fontAlgn="base">
        <a:spcBef>
          <a:spcPct val="0"/>
        </a:spcBef>
        <a:spcAft>
          <a:spcPct val="0"/>
        </a:spcAft>
        <a:defRPr sz="19800">
          <a:solidFill>
            <a:schemeClr val="tx2"/>
          </a:solidFill>
          <a:latin typeface="Arial" charset="0"/>
        </a:defRPr>
      </a:lvl9pPr>
    </p:titleStyle>
    <p:bodyStyle>
      <a:lvl1pPr marL="1543050" indent="-1543050" algn="l" defTabSz="4114800" rtl="0" fontAlgn="base">
        <a:spcBef>
          <a:spcPct val="20000"/>
        </a:spcBef>
        <a:spcAft>
          <a:spcPct val="0"/>
        </a:spcAft>
        <a:buChar char="•"/>
        <a:defRPr sz="14400">
          <a:solidFill>
            <a:schemeClr val="tx1"/>
          </a:solidFill>
          <a:latin typeface="+mn-lt"/>
          <a:ea typeface="+mn-ea"/>
          <a:cs typeface="+mn-cs"/>
        </a:defRPr>
      </a:lvl1pPr>
      <a:lvl2pPr marL="3343275" indent="-1285875" algn="l" defTabSz="4114800" rtl="0" fontAlgn="base">
        <a:spcBef>
          <a:spcPct val="20000"/>
        </a:spcBef>
        <a:spcAft>
          <a:spcPct val="0"/>
        </a:spcAft>
        <a:buChar char="–"/>
        <a:defRPr sz="12600">
          <a:solidFill>
            <a:schemeClr val="tx1"/>
          </a:solidFill>
          <a:latin typeface="+mn-lt"/>
        </a:defRPr>
      </a:lvl2pPr>
      <a:lvl3pPr marL="5143500" indent="-1028700" algn="l" defTabSz="4114800" rtl="0" fontAlgn="base">
        <a:spcBef>
          <a:spcPct val="20000"/>
        </a:spcBef>
        <a:spcAft>
          <a:spcPct val="0"/>
        </a:spcAft>
        <a:buChar char="•"/>
        <a:defRPr sz="10800">
          <a:solidFill>
            <a:schemeClr val="tx1"/>
          </a:solidFill>
          <a:latin typeface="+mn-lt"/>
        </a:defRPr>
      </a:lvl3pPr>
      <a:lvl4pPr marL="7200900" indent="-1028700" algn="l" defTabSz="4114800" rtl="0" fontAlgn="base">
        <a:spcBef>
          <a:spcPct val="20000"/>
        </a:spcBef>
        <a:spcAft>
          <a:spcPct val="0"/>
        </a:spcAft>
        <a:buChar char="–"/>
        <a:defRPr sz="9000">
          <a:solidFill>
            <a:schemeClr val="tx1"/>
          </a:solidFill>
          <a:latin typeface="+mn-lt"/>
        </a:defRPr>
      </a:lvl4pPr>
      <a:lvl5pPr marL="9258300" indent="-1028700" algn="l" defTabSz="4114800" rtl="0" fontAlgn="base">
        <a:spcBef>
          <a:spcPct val="20000"/>
        </a:spcBef>
        <a:spcAft>
          <a:spcPct val="0"/>
        </a:spcAft>
        <a:buChar char="»"/>
        <a:defRPr sz="9000">
          <a:solidFill>
            <a:schemeClr val="tx1"/>
          </a:solidFill>
          <a:latin typeface="+mn-lt"/>
        </a:defRPr>
      </a:lvl5pPr>
      <a:lvl6pPr marL="9715500" indent="-1028700" algn="l" defTabSz="4114800" rtl="0" fontAlgn="base">
        <a:spcBef>
          <a:spcPct val="20000"/>
        </a:spcBef>
        <a:spcAft>
          <a:spcPct val="0"/>
        </a:spcAft>
        <a:buChar char="»"/>
        <a:defRPr sz="9000">
          <a:solidFill>
            <a:schemeClr val="tx1"/>
          </a:solidFill>
          <a:latin typeface="+mn-lt"/>
        </a:defRPr>
      </a:lvl6pPr>
      <a:lvl7pPr marL="10172700" indent="-1028700" algn="l" defTabSz="4114800" rtl="0" fontAlgn="base">
        <a:spcBef>
          <a:spcPct val="20000"/>
        </a:spcBef>
        <a:spcAft>
          <a:spcPct val="0"/>
        </a:spcAft>
        <a:buChar char="»"/>
        <a:defRPr sz="9000">
          <a:solidFill>
            <a:schemeClr val="tx1"/>
          </a:solidFill>
          <a:latin typeface="+mn-lt"/>
        </a:defRPr>
      </a:lvl7pPr>
      <a:lvl8pPr marL="10629900" indent="-1028700" algn="l" defTabSz="4114800" rtl="0" fontAlgn="base">
        <a:spcBef>
          <a:spcPct val="20000"/>
        </a:spcBef>
        <a:spcAft>
          <a:spcPct val="0"/>
        </a:spcAft>
        <a:buChar char="»"/>
        <a:defRPr sz="9000">
          <a:solidFill>
            <a:schemeClr val="tx1"/>
          </a:solidFill>
          <a:latin typeface="+mn-lt"/>
        </a:defRPr>
      </a:lvl8pPr>
      <a:lvl9pPr marL="11087100" indent="-1028700" algn="l" defTabSz="4114800" rtl="0" fontAlgn="base">
        <a:spcBef>
          <a:spcPct val="20000"/>
        </a:spcBef>
        <a:spcAft>
          <a:spcPct val="0"/>
        </a:spcAft>
        <a:buChar char="»"/>
        <a:defRPr sz="9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781175" y="1403350"/>
            <a:ext cx="28120975" cy="2299872"/>
          </a:xfrm>
          <a:prstGeom prst="rect">
            <a:avLst/>
          </a:prstGeom>
          <a:noFill/>
          <a:ln w="9525">
            <a:noFill/>
            <a:miter lim="800000"/>
            <a:headEnd/>
            <a:tailEnd/>
          </a:ln>
          <a:effectLst/>
        </p:spPr>
        <p:txBody>
          <a:bodyPr lIns="83075" tIns="41535" rIns="83075" bIns="41535">
            <a:spAutoFit/>
          </a:bodyPr>
          <a:lstStyle/>
          <a:p>
            <a:pPr algn="ctr"/>
            <a:r>
              <a:rPr lang="sk-SK" sz="7200" b="1" dirty="0" smtClean="0">
                <a:solidFill>
                  <a:srgbClr val="7030A0"/>
                </a:solidFill>
                <a:latin typeface="Times New Roman" pitchFamily="18" charset="0"/>
                <a:cs typeface="Times New Roman" pitchFamily="18" charset="0"/>
              </a:rPr>
              <a:t>Surface Nanostructures Composed of Thiolated Cyclodextrin/Au</a:t>
            </a:r>
            <a:r>
              <a:rPr lang="en-US" sz="7200" b="1" dirty="0" smtClean="0">
                <a:solidFill>
                  <a:srgbClr val="7030A0"/>
                </a:solidFill>
                <a:latin typeface="Times New Roman" pitchFamily="18" charset="0"/>
                <a:cs typeface="Times New Roman" pitchFamily="18" charset="0"/>
              </a:rPr>
              <a:t> </a:t>
            </a:r>
            <a:r>
              <a:rPr lang="sk-SK" sz="7200" b="1" dirty="0" smtClean="0">
                <a:solidFill>
                  <a:srgbClr val="7030A0"/>
                </a:solidFill>
                <a:latin typeface="Times New Roman" pitchFamily="18" charset="0"/>
                <a:cs typeface="Times New Roman" pitchFamily="18" charset="0"/>
              </a:rPr>
              <a:t>and</a:t>
            </a:r>
            <a:r>
              <a:rPr lang="en-US" sz="7200" b="1" dirty="0" smtClean="0">
                <a:solidFill>
                  <a:srgbClr val="7030A0"/>
                </a:solidFill>
                <a:latin typeface="Times New Roman" pitchFamily="18" charset="0"/>
                <a:cs typeface="Times New Roman" pitchFamily="18" charset="0"/>
              </a:rPr>
              <a:t> </a:t>
            </a:r>
            <a:r>
              <a:rPr lang="sk-SK" sz="7200" b="1" dirty="0" smtClean="0">
                <a:solidFill>
                  <a:srgbClr val="7030A0"/>
                </a:solidFill>
                <a:latin typeface="Times New Roman" pitchFamily="18" charset="0"/>
                <a:cs typeface="Times New Roman" pitchFamily="18" charset="0"/>
              </a:rPr>
              <a:t>Fe Species: Gas- and Liquid-Phase Preparation</a:t>
            </a:r>
            <a:endParaRPr lang="sk-SK" sz="1200" b="1" dirty="0">
              <a:solidFill>
                <a:srgbClr val="7030A0"/>
              </a:solidFill>
              <a:latin typeface="Times New Roman" pitchFamily="18" charset="0"/>
              <a:cs typeface="Times New Roman" pitchFamily="18" charset="0"/>
            </a:endParaRPr>
          </a:p>
        </p:txBody>
      </p:sp>
      <p:sp>
        <p:nvSpPr>
          <p:cNvPr id="2053" name="Text Box 5"/>
          <p:cNvSpPr txBox="1">
            <a:spLocks noChangeArrowheads="1"/>
          </p:cNvSpPr>
          <p:nvPr/>
        </p:nvSpPr>
        <p:spPr bwMode="auto">
          <a:xfrm>
            <a:off x="3314699" y="3592513"/>
            <a:ext cx="23460075" cy="2978520"/>
          </a:xfrm>
          <a:prstGeom prst="rect">
            <a:avLst/>
          </a:prstGeom>
          <a:noFill/>
          <a:ln w="9525">
            <a:noFill/>
            <a:miter lim="800000"/>
            <a:headEnd/>
            <a:tailEnd/>
          </a:ln>
          <a:effectLst/>
        </p:spPr>
        <p:txBody>
          <a:bodyPr wrap="square" lIns="83075" tIns="41535" rIns="83075" bIns="41535">
            <a:spAutoFit/>
          </a:bodyPr>
          <a:lstStyle/>
          <a:p>
            <a:pPr algn="ctr" defTabSz="828675" eaLnBrk="0" hangingPunct="0">
              <a:lnSpc>
                <a:spcPct val="50000"/>
              </a:lnSpc>
              <a:spcBef>
                <a:spcPct val="50000"/>
              </a:spcBef>
            </a:pPr>
            <a:endParaRPr lang="cs-CZ" sz="4500" b="1" dirty="0">
              <a:latin typeface="Times New Roman" pitchFamily="18" charset="0"/>
            </a:endParaRPr>
          </a:p>
          <a:p>
            <a:pPr algn="ctr" defTabSz="828675" eaLnBrk="0" hangingPunct="0">
              <a:lnSpc>
                <a:spcPct val="50000"/>
              </a:lnSpc>
              <a:spcBef>
                <a:spcPct val="50000"/>
              </a:spcBef>
            </a:pPr>
            <a:r>
              <a:rPr lang="en-US" sz="3600" dirty="0" smtClean="0">
                <a:latin typeface="Times New Roman" pitchFamily="18" charset="0"/>
              </a:rPr>
              <a:t>SONA KOTOROVA</a:t>
            </a:r>
            <a:r>
              <a:rPr lang="en-US" sz="3600" baseline="30000" dirty="0" smtClean="0">
                <a:latin typeface="Times New Roman" pitchFamily="18" charset="0"/>
              </a:rPr>
              <a:t>1</a:t>
            </a:r>
            <a:r>
              <a:rPr lang="en-US" sz="3600" dirty="0" smtClean="0">
                <a:latin typeface="Times New Roman" pitchFamily="18" charset="0"/>
              </a:rPr>
              <a:t>, </a:t>
            </a:r>
            <a:r>
              <a:rPr lang="cs-CZ" sz="3600" dirty="0" smtClean="0">
                <a:latin typeface="Times New Roman" pitchFamily="18" charset="0"/>
              </a:rPr>
              <a:t>MONIKA  JERIGOVA</a:t>
            </a:r>
            <a:r>
              <a:rPr lang="en-US" sz="3600" baseline="30000" dirty="0" smtClean="0">
                <a:latin typeface="Times New Roman" pitchFamily="18" charset="0"/>
              </a:rPr>
              <a:t>2,3</a:t>
            </a:r>
            <a:r>
              <a:rPr lang="cs-CZ" sz="3600" dirty="0" smtClean="0">
                <a:latin typeface="Times New Roman" pitchFamily="18" charset="0"/>
              </a:rPr>
              <a:t>, DUSAN LORENC</a:t>
            </a:r>
            <a:r>
              <a:rPr lang="en-US" sz="3600" baseline="30000" dirty="0" smtClean="0">
                <a:latin typeface="Times New Roman" pitchFamily="18" charset="0"/>
              </a:rPr>
              <a:t> 2,3</a:t>
            </a:r>
            <a:r>
              <a:rPr lang="sk-SK" sz="3600" dirty="0" smtClean="0">
                <a:latin typeface="Times New Roman" pitchFamily="18" charset="0"/>
              </a:rPr>
              <a:t>,</a:t>
            </a:r>
            <a:r>
              <a:rPr lang="en-US" sz="3600" dirty="0" smtClean="0">
                <a:latin typeface="Times New Roman" pitchFamily="18" charset="0"/>
              </a:rPr>
              <a:t> MICHAL PROCHAZKA</a:t>
            </a:r>
            <a:r>
              <a:rPr lang="en-US" sz="3600" baseline="30000" dirty="0" smtClean="0">
                <a:latin typeface="Times New Roman" pitchFamily="18" charset="0"/>
              </a:rPr>
              <a:t>4</a:t>
            </a:r>
            <a:r>
              <a:rPr lang="en-US" sz="3600" dirty="0" smtClean="0">
                <a:latin typeface="Times New Roman" pitchFamily="18" charset="0"/>
              </a:rPr>
              <a:t>, </a:t>
            </a:r>
            <a:r>
              <a:rPr lang="cs-CZ" sz="3600" dirty="0" smtClean="0">
                <a:latin typeface="Times New Roman" pitchFamily="18" charset="0"/>
              </a:rPr>
              <a:t>DUSAN VELIC</a:t>
            </a:r>
            <a:r>
              <a:rPr lang="en-US" sz="3600" baseline="30000" dirty="0" smtClean="0">
                <a:latin typeface="Times New Roman" pitchFamily="18" charset="0"/>
              </a:rPr>
              <a:t> 2,3</a:t>
            </a:r>
            <a:endParaRPr lang="cs-CZ" sz="3600" dirty="0">
              <a:latin typeface="Times New Roman" pitchFamily="18" charset="0"/>
            </a:endParaRPr>
          </a:p>
          <a:p>
            <a:pPr defTabSz="828675" eaLnBrk="0" hangingPunct="0">
              <a:lnSpc>
                <a:spcPct val="40000"/>
              </a:lnSpc>
              <a:spcBef>
                <a:spcPct val="50000"/>
              </a:spcBef>
            </a:pPr>
            <a:r>
              <a:rPr lang="cs-CZ" sz="3200" i="1" dirty="0">
                <a:latin typeface="Times New Roman" pitchFamily="18" charset="0"/>
              </a:rPr>
              <a:t>		</a:t>
            </a:r>
            <a:endParaRPr lang="cs-CZ" sz="2400" i="1" dirty="0">
              <a:latin typeface="Times New Roman" pitchFamily="18" charset="0"/>
            </a:endParaRPr>
          </a:p>
          <a:p>
            <a:pPr defTabSz="828675" eaLnBrk="0" hangingPunct="0">
              <a:lnSpc>
                <a:spcPct val="40000"/>
              </a:lnSpc>
              <a:spcBef>
                <a:spcPct val="50000"/>
              </a:spcBef>
            </a:pPr>
            <a:r>
              <a:rPr lang="cs-CZ" sz="2400" i="1" dirty="0">
                <a:latin typeface="Times New Roman" pitchFamily="18" charset="0"/>
              </a:rPr>
              <a:t>		</a:t>
            </a:r>
            <a:r>
              <a:rPr lang="en-US" sz="2400" i="1" baseline="30000" dirty="0" smtClean="0">
                <a:latin typeface="Times New Roman" pitchFamily="18" charset="0"/>
              </a:rPr>
              <a:t>2</a:t>
            </a:r>
            <a:r>
              <a:rPr lang="cs-CZ" sz="2800" i="1" dirty="0" smtClean="0">
                <a:latin typeface="Times New Roman" pitchFamily="18" charset="0"/>
                <a:cs typeface="Times New Roman" pitchFamily="18" charset="0"/>
              </a:rPr>
              <a:t>International </a:t>
            </a:r>
            <a:r>
              <a:rPr lang="cs-CZ" sz="2800" i="1" dirty="0">
                <a:latin typeface="Times New Roman" pitchFamily="18" charset="0"/>
                <a:cs typeface="Times New Roman" pitchFamily="18" charset="0"/>
              </a:rPr>
              <a:t>Laser Center, </a:t>
            </a:r>
            <a:r>
              <a:rPr lang="cs-CZ" sz="2800" i="1" dirty="0" smtClean="0">
                <a:latin typeface="Times New Roman" pitchFamily="18" charset="0"/>
                <a:cs typeface="Times New Roman" pitchFamily="18" charset="0"/>
              </a:rPr>
              <a:t>Ilkovicova </a:t>
            </a:r>
            <a:r>
              <a:rPr lang="cs-CZ" sz="2800" i="1" dirty="0">
                <a:latin typeface="Times New Roman" pitchFamily="18" charset="0"/>
                <a:cs typeface="Times New Roman" pitchFamily="18" charset="0"/>
              </a:rPr>
              <a:t>3, 842 15 Bratislava, </a:t>
            </a:r>
            <a:r>
              <a:rPr lang="cs-CZ" sz="2800" i="1" dirty="0" smtClean="0">
                <a:latin typeface="Times New Roman" pitchFamily="18" charset="0"/>
                <a:cs typeface="Times New Roman" pitchFamily="18" charset="0"/>
              </a:rPr>
              <a:t>Slovak</a:t>
            </a:r>
            <a:r>
              <a:rPr lang="en-US" sz="2800" i="1" dirty="0" err="1" smtClean="0">
                <a:latin typeface="Times New Roman" pitchFamily="18" charset="0"/>
                <a:cs typeface="Times New Roman" pitchFamily="18" charset="0"/>
              </a:rPr>
              <a:t>ia</a:t>
            </a:r>
            <a:r>
              <a:rPr lang="cs-CZ" sz="2800" i="1" dirty="0" smtClean="0">
                <a:latin typeface="Times New Roman" pitchFamily="18" charset="0"/>
                <a:cs typeface="Times New Roman" pitchFamily="18" charset="0"/>
              </a:rPr>
              <a:t>, e-mail: </a:t>
            </a:r>
            <a:r>
              <a:rPr lang="en-US" sz="2800" i="1" dirty="0" err="1" smtClean="0">
                <a:solidFill>
                  <a:srgbClr val="7030A0"/>
                </a:solidFill>
                <a:latin typeface="Times New Roman" pitchFamily="18" charset="0"/>
                <a:cs typeface="Times New Roman" pitchFamily="18" charset="0"/>
              </a:rPr>
              <a:t>monika.jerigova</a:t>
            </a:r>
            <a:r>
              <a:rPr lang="en-US" sz="2800" i="1" dirty="0" smtClean="0">
                <a:solidFill>
                  <a:srgbClr val="7030A0"/>
                </a:solidFill>
                <a:latin typeface="Times New Roman" pitchFamily="18" charset="0"/>
                <a:cs typeface="Times New Roman" pitchFamily="18" charset="0"/>
              </a:rPr>
              <a:t>@</a:t>
            </a:r>
            <a:r>
              <a:rPr lang="sk-SK" sz="2800" i="1" dirty="0" smtClean="0">
                <a:solidFill>
                  <a:srgbClr val="7030A0"/>
                </a:solidFill>
                <a:latin typeface="Times New Roman" pitchFamily="18" charset="0"/>
                <a:cs typeface="Times New Roman" pitchFamily="18" charset="0"/>
              </a:rPr>
              <a:t>ilc</a:t>
            </a:r>
            <a:r>
              <a:rPr lang="en-US" sz="2800" i="1" dirty="0" smtClean="0">
                <a:solidFill>
                  <a:srgbClr val="7030A0"/>
                </a:solidFill>
                <a:latin typeface="Times New Roman" pitchFamily="18" charset="0"/>
                <a:cs typeface="Times New Roman" pitchFamily="18" charset="0"/>
              </a:rPr>
              <a:t>.</a:t>
            </a:r>
            <a:r>
              <a:rPr lang="en-US" sz="2800" i="1" dirty="0" err="1" smtClean="0">
                <a:solidFill>
                  <a:srgbClr val="7030A0"/>
                </a:solidFill>
                <a:latin typeface="Times New Roman" pitchFamily="18" charset="0"/>
                <a:cs typeface="Times New Roman" pitchFamily="18" charset="0"/>
              </a:rPr>
              <a:t>sk</a:t>
            </a:r>
            <a:endParaRPr lang="cs-CZ" sz="2800" i="1" dirty="0">
              <a:solidFill>
                <a:srgbClr val="7030A0"/>
              </a:solidFill>
              <a:latin typeface="Times New Roman" pitchFamily="18" charset="0"/>
              <a:cs typeface="Times New Roman" pitchFamily="18" charset="0"/>
            </a:endParaRPr>
          </a:p>
          <a:p>
            <a:pPr defTabSz="828675" eaLnBrk="0" hangingPunct="0">
              <a:lnSpc>
                <a:spcPct val="40000"/>
              </a:lnSpc>
              <a:spcBef>
                <a:spcPct val="50000"/>
              </a:spcBef>
            </a:pPr>
            <a:r>
              <a:rPr lang="cs-CZ" sz="2800" i="1" dirty="0">
                <a:latin typeface="Times New Roman" pitchFamily="18" charset="0"/>
                <a:cs typeface="Times New Roman" pitchFamily="18" charset="0"/>
              </a:rPr>
              <a:t>		</a:t>
            </a:r>
            <a:r>
              <a:rPr lang="en-US" sz="2800" i="1" baseline="30000" dirty="0" smtClean="0">
                <a:latin typeface="Times New Roman" pitchFamily="18" charset="0"/>
                <a:cs typeface="Times New Roman" pitchFamily="18" charset="0"/>
              </a:rPr>
              <a:t>3</a:t>
            </a:r>
            <a:r>
              <a:rPr lang="cs-CZ" sz="2800" i="1" dirty="0" smtClean="0">
                <a:latin typeface="Times New Roman" pitchFamily="18" charset="0"/>
                <a:cs typeface="Times New Roman" pitchFamily="18" charset="0"/>
              </a:rPr>
              <a:t>Department of Physical and Theoretical Chemistry, Faculty of Natural Sciences, </a:t>
            </a:r>
            <a:r>
              <a:rPr lang="en-US" sz="2800" i="1" dirty="0" smtClean="0">
                <a:latin typeface="Times New Roman" pitchFamily="18" charset="0"/>
                <a:cs typeface="Times New Roman" pitchFamily="18" charset="0"/>
              </a:rPr>
              <a:t>Comenius University, </a:t>
            </a:r>
            <a:r>
              <a:rPr lang="cs-CZ" sz="2800" i="1" dirty="0" smtClean="0">
                <a:latin typeface="Times New Roman" pitchFamily="18" charset="0"/>
                <a:cs typeface="Times New Roman" pitchFamily="18" charset="0"/>
              </a:rPr>
              <a:t>Ilkovicova 6, 842 15 Bratislava, Slovak</a:t>
            </a:r>
            <a:r>
              <a:rPr lang="en-US" sz="2800" i="1" dirty="0" err="1" smtClean="0">
                <a:latin typeface="Times New Roman" pitchFamily="18" charset="0"/>
                <a:cs typeface="Times New Roman" pitchFamily="18" charset="0"/>
              </a:rPr>
              <a:t>ia</a:t>
            </a:r>
            <a:endParaRPr lang="en-US" sz="2800" i="1" dirty="0" smtClean="0">
              <a:latin typeface="Times New Roman" pitchFamily="18" charset="0"/>
              <a:cs typeface="Times New Roman" pitchFamily="18" charset="0"/>
            </a:endParaRPr>
          </a:p>
          <a:p>
            <a:pPr defTabSz="828675" eaLnBrk="0" hangingPunct="0">
              <a:lnSpc>
                <a:spcPct val="40000"/>
              </a:lnSpc>
              <a:spcBef>
                <a:spcPct val="50000"/>
              </a:spcBef>
            </a:pPr>
            <a:r>
              <a:rPr lang="en-US" sz="2800" i="1" dirty="0" smtClean="0">
                <a:latin typeface="Times New Roman" pitchFamily="18" charset="0"/>
                <a:cs typeface="Times New Roman" pitchFamily="18" charset="0"/>
              </a:rPr>
              <a:t>		</a:t>
            </a:r>
            <a:r>
              <a:rPr lang="en-US" sz="2800" i="1" baseline="30000" dirty="0" smtClean="0">
                <a:latin typeface="Times New Roman" pitchFamily="18" charset="0"/>
                <a:cs typeface="Times New Roman" pitchFamily="18" charset="0"/>
              </a:rPr>
              <a:t>1</a:t>
            </a:r>
            <a:r>
              <a:rPr lang="sk-SK" sz="2800" i="1" dirty="0" smtClean="0">
                <a:latin typeface="Times New Roman" pitchFamily="18" charset="0"/>
                <a:cs typeface="Times New Roman" pitchFamily="18" charset="0"/>
              </a:rPr>
              <a:t>Institute of Nuclear and Physical Engineering, FEI STU,</a:t>
            </a:r>
            <a:r>
              <a:rPr lang="en-US" sz="2800" i="1" dirty="0" smtClean="0">
                <a:latin typeface="Times New Roman" pitchFamily="18" charset="0"/>
                <a:cs typeface="Times New Roman" pitchFamily="18" charset="0"/>
              </a:rPr>
              <a:t> </a:t>
            </a:r>
            <a:r>
              <a:rPr lang="it-IT" sz="2800" i="1" dirty="0" smtClean="0">
                <a:latin typeface="Times New Roman" pitchFamily="18" charset="0"/>
                <a:cs typeface="Times New Roman" pitchFamily="18" charset="0"/>
              </a:rPr>
              <a:t>Ilkovicova 3, 812 19 Bratislava,</a:t>
            </a:r>
            <a:r>
              <a:rPr lang="sk-SK" sz="2800" i="1" dirty="0" smtClean="0">
                <a:latin typeface="Times New Roman" pitchFamily="18" charset="0"/>
                <a:cs typeface="Times New Roman" pitchFamily="18" charset="0"/>
              </a:rPr>
              <a:t> Slovakia</a:t>
            </a:r>
            <a:endParaRPr lang="en-US" sz="2800" i="1" dirty="0" smtClean="0">
              <a:latin typeface="Times New Roman" pitchFamily="18" charset="0"/>
              <a:cs typeface="Times New Roman" pitchFamily="18" charset="0"/>
            </a:endParaRPr>
          </a:p>
          <a:p>
            <a:pPr defTabSz="828675" eaLnBrk="0" hangingPunct="0">
              <a:lnSpc>
                <a:spcPct val="40000"/>
              </a:lnSpc>
              <a:spcBef>
                <a:spcPct val="50000"/>
              </a:spcBef>
            </a:pPr>
            <a:r>
              <a:rPr lang="en-US" sz="2800" i="1" dirty="0" smtClean="0">
                <a:latin typeface="Times New Roman" pitchFamily="18" charset="0"/>
                <a:cs typeface="Times New Roman" pitchFamily="18" charset="0"/>
              </a:rPr>
              <a:t>		</a:t>
            </a:r>
            <a:r>
              <a:rPr lang="en-US" sz="2800" i="1" baseline="30000" dirty="0" smtClean="0">
                <a:latin typeface="Times New Roman" pitchFamily="18" charset="0"/>
                <a:cs typeface="Times New Roman" pitchFamily="18" charset="0"/>
              </a:rPr>
              <a:t>4</a:t>
            </a:r>
            <a:r>
              <a:rPr lang="sk-SK" sz="2800" i="1" dirty="0" smtClean="0">
                <a:latin typeface="Times New Roman" pitchFamily="18" charset="0"/>
                <a:cs typeface="Times New Roman" pitchFamily="18" charset="0"/>
              </a:rPr>
              <a:t>Polymer Institute, Slovak Academy of Sciences, </a:t>
            </a:r>
            <a:r>
              <a:rPr lang="en-US" sz="2800" i="1" dirty="0" err="1" smtClean="0">
                <a:latin typeface="Times New Roman" pitchFamily="18" charset="0"/>
                <a:cs typeface="Times New Roman" pitchFamily="18" charset="0"/>
              </a:rPr>
              <a:t>Dubravska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cesta</a:t>
            </a:r>
            <a:r>
              <a:rPr lang="en-US" sz="2800" i="1" dirty="0" smtClean="0">
                <a:latin typeface="Times New Roman" pitchFamily="18" charset="0"/>
                <a:cs typeface="Times New Roman" pitchFamily="18" charset="0"/>
              </a:rPr>
              <a:t>, </a:t>
            </a:r>
            <a:r>
              <a:rPr lang="sk-SK" sz="2800" i="1" dirty="0" smtClean="0">
                <a:latin typeface="Times New Roman" pitchFamily="18" charset="0"/>
                <a:cs typeface="Times New Roman" pitchFamily="18" charset="0"/>
              </a:rPr>
              <a:t>Bratislava, Slovakia</a:t>
            </a:r>
            <a:endParaRPr lang="cs-CZ" sz="2800" i="1" dirty="0">
              <a:latin typeface="Times New Roman" pitchFamily="18" charset="0"/>
              <a:cs typeface="Times New Roman" pitchFamily="18" charset="0"/>
            </a:endParaRPr>
          </a:p>
        </p:txBody>
      </p:sp>
      <p:sp>
        <p:nvSpPr>
          <p:cNvPr id="2075" name="Text Box 27"/>
          <p:cNvSpPr txBox="1">
            <a:spLocks noChangeArrowheads="1"/>
          </p:cNvSpPr>
          <p:nvPr/>
        </p:nvSpPr>
        <p:spPr bwMode="auto">
          <a:xfrm>
            <a:off x="1257299" y="7954963"/>
            <a:ext cx="23717251" cy="4031873"/>
          </a:xfrm>
          <a:prstGeom prst="rect">
            <a:avLst/>
          </a:prstGeom>
          <a:noFill/>
          <a:ln w="9525">
            <a:noFill/>
            <a:miter lim="800000"/>
            <a:headEnd/>
            <a:tailEnd/>
          </a:ln>
          <a:effectLst/>
        </p:spPr>
        <p:txBody>
          <a:bodyPr wrap="square">
            <a:spAutoFit/>
          </a:bodyPr>
          <a:lstStyle/>
          <a:p>
            <a:pPr algn="just"/>
            <a:r>
              <a:rPr lang="sk-SK" sz="3200" b="1" dirty="0" smtClean="0">
                <a:latin typeface="Times New Roman" pitchFamily="18" charset="0"/>
                <a:cs typeface="Times New Roman" pitchFamily="18" charset="0"/>
              </a:rPr>
              <a:t>Supramolecular surface nanostructures have application potential</a:t>
            </a:r>
            <a:r>
              <a:rPr lang="en-US" sz="3200" b="1" dirty="0" smtClean="0">
                <a:latin typeface="Times New Roman" pitchFamily="18" charset="0"/>
                <a:cs typeface="Times New Roman" pitchFamily="18" charset="0"/>
              </a:rPr>
              <a:t> as functional devices. The complex combination of </a:t>
            </a:r>
            <a:r>
              <a:rPr lang="en-US" sz="3200" b="1" dirty="0" err="1" smtClean="0">
                <a:latin typeface="Times New Roman" pitchFamily="18" charset="0"/>
                <a:cs typeface="Times New Roman" pitchFamily="18" charset="0"/>
              </a:rPr>
              <a:t>thiolated</a:t>
            </a:r>
            <a:r>
              <a:rPr lang="en-US" sz="3200" b="1" dirty="0" smtClean="0">
                <a:latin typeface="Times New Roman" pitchFamily="18" charset="0"/>
                <a:cs typeface="Times New Roman" pitchFamily="18" charset="0"/>
              </a:rPr>
              <a:t> </a:t>
            </a:r>
            <a:r>
              <a:rPr lang="sk-SK" sz="3200" b="1" dirty="0" smtClean="0">
                <a:latin typeface="Times New Roman" pitchFamily="18" charset="0"/>
                <a:cs typeface="Times New Roman" pitchFamily="18" charset="0"/>
              </a:rPr>
              <a:t>cyclodextrin, chemisorbed on an Au surface (Au-S-CD), with</a:t>
            </a:r>
            <a:r>
              <a:rPr lang="en-US" sz="3200" b="1" dirty="0" smtClean="0">
                <a:latin typeface="Times New Roman" pitchFamily="18" charset="0"/>
                <a:cs typeface="Times New Roman" pitchFamily="18" charset="0"/>
              </a:rPr>
              <a:t> deposited Fe species is studied by secondary ion mass spectrometry. The Fe species are prepared by pulsed laser ablation in water and thermal effusion in vacuum. Using laser ablation in water, the solution of Fe species is dropped on Au-S-CD, where mass peaks at 1227 m/z, 1243 m/z, and 1260 m/z are observed and assigned to C</a:t>
            </a:r>
            <a:r>
              <a:rPr lang="en-US" sz="3200" b="1" baseline="-25000" dirty="0" smtClean="0">
                <a:latin typeface="Times New Roman" pitchFamily="18" charset="0"/>
                <a:cs typeface="Times New Roman" pitchFamily="18" charset="0"/>
              </a:rPr>
              <a:t>42</a:t>
            </a:r>
            <a:r>
              <a:rPr lang="en-US" sz="3200" b="1" dirty="0" smtClean="0">
                <a:latin typeface="Times New Roman" pitchFamily="18" charset="0"/>
                <a:cs typeface="Times New Roman" pitchFamily="18" charset="0"/>
              </a:rPr>
              <a:t>H</a:t>
            </a:r>
            <a:r>
              <a:rPr lang="en-US" sz="3200" b="1" baseline="-25000" dirty="0" smtClean="0">
                <a:latin typeface="Times New Roman" pitchFamily="18" charset="0"/>
                <a:cs typeface="Times New Roman" pitchFamily="18" charset="0"/>
              </a:rPr>
              <a:t>68</a:t>
            </a:r>
            <a:r>
              <a:rPr lang="en-US" sz="3200" b="1" dirty="0" smtClean="0">
                <a:latin typeface="Times New Roman" pitchFamily="18" charset="0"/>
                <a:cs typeface="Times New Roman" pitchFamily="18" charset="0"/>
              </a:rPr>
              <a:t>O</a:t>
            </a:r>
            <a:r>
              <a:rPr lang="en-US" sz="3200" b="1" baseline="-25000" dirty="0" smtClean="0">
                <a:latin typeface="Times New Roman" pitchFamily="18" charset="0"/>
                <a:cs typeface="Times New Roman" pitchFamily="18" charset="0"/>
              </a:rPr>
              <a:t>34</a:t>
            </a:r>
            <a:r>
              <a:rPr lang="en-US" sz="3200" b="1" dirty="0" smtClean="0">
                <a:latin typeface="Times New Roman" pitchFamily="18" charset="0"/>
                <a:cs typeface="Times New Roman" pitchFamily="18" charset="0"/>
              </a:rPr>
              <a:t>SNa-Fe</a:t>
            </a:r>
            <a:r>
              <a:rPr lang="en-US" sz="3200" b="1" baseline="300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C</a:t>
            </a:r>
            <a:r>
              <a:rPr lang="en-US" sz="3200" b="1" baseline="-25000" dirty="0" smtClean="0">
                <a:latin typeface="Times New Roman" pitchFamily="18" charset="0"/>
                <a:cs typeface="Times New Roman" pitchFamily="18" charset="0"/>
              </a:rPr>
              <a:t>42</a:t>
            </a:r>
            <a:r>
              <a:rPr lang="en-US" sz="3200" b="1" dirty="0" smtClean="0">
                <a:latin typeface="Times New Roman" pitchFamily="18" charset="0"/>
                <a:cs typeface="Times New Roman" pitchFamily="18" charset="0"/>
              </a:rPr>
              <a:t>H</a:t>
            </a:r>
            <a:r>
              <a:rPr lang="en-US" sz="3200" b="1" baseline="-25000" dirty="0" smtClean="0">
                <a:latin typeface="Times New Roman" pitchFamily="18" charset="0"/>
                <a:cs typeface="Times New Roman" pitchFamily="18" charset="0"/>
              </a:rPr>
              <a:t>68</a:t>
            </a:r>
            <a:r>
              <a:rPr lang="en-US" sz="3200" b="1" dirty="0" smtClean="0">
                <a:latin typeface="Times New Roman" pitchFamily="18" charset="0"/>
                <a:cs typeface="Times New Roman" pitchFamily="18" charset="0"/>
              </a:rPr>
              <a:t>O</a:t>
            </a:r>
            <a:r>
              <a:rPr lang="en-US" sz="3200" b="1" baseline="-25000" dirty="0" smtClean="0">
                <a:latin typeface="Times New Roman" pitchFamily="18" charset="0"/>
                <a:cs typeface="Times New Roman" pitchFamily="18" charset="0"/>
              </a:rPr>
              <a:t>34</a:t>
            </a:r>
            <a:r>
              <a:rPr lang="en-US" sz="3200" b="1" dirty="0" smtClean="0">
                <a:latin typeface="Times New Roman" pitchFamily="18" charset="0"/>
                <a:cs typeface="Times New Roman" pitchFamily="18" charset="0"/>
              </a:rPr>
              <a:t>SK-Fe</a:t>
            </a:r>
            <a:r>
              <a:rPr lang="en-US" sz="3200" b="1" baseline="300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together </a:t>
            </a:r>
            <a:r>
              <a:rPr lang="pt-BR" sz="3200" b="1" dirty="0" smtClean="0">
                <a:latin typeface="Times New Roman" pitchFamily="18" charset="0"/>
                <a:cs typeface="Times New Roman" pitchFamily="18" charset="0"/>
              </a:rPr>
              <a:t>with C</a:t>
            </a:r>
            <a:r>
              <a:rPr lang="pt-BR" sz="3200" b="1" baseline="-25000" dirty="0" smtClean="0">
                <a:latin typeface="Times New Roman" pitchFamily="18" charset="0"/>
                <a:cs typeface="Times New Roman" pitchFamily="18" charset="0"/>
              </a:rPr>
              <a:t>42</a:t>
            </a:r>
            <a:r>
              <a:rPr lang="pt-BR" sz="3200" b="1" dirty="0" smtClean="0">
                <a:latin typeface="Times New Roman" pitchFamily="18" charset="0"/>
                <a:cs typeface="Times New Roman" pitchFamily="18" charset="0"/>
              </a:rPr>
              <a:t>H</a:t>
            </a:r>
            <a:r>
              <a:rPr lang="pt-BR" sz="3200" b="1" baseline="-25000" dirty="0" smtClean="0">
                <a:latin typeface="Times New Roman" pitchFamily="18" charset="0"/>
                <a:cs typeface="Times New Roman" pitchFamily="18" charset="0"/>
              </a:rPr>
              <a:t>68</a:t>
            </a:r>
            <a:r>
              <a:rPr lang="pt-BR" sz="3200" b="1" dirty="0" smtClean="0">
                <a:latin typeface="Times New Roman" pitchFamily="18" charset="0"/>
                <a:cs typeface="Times New Roman" pitchFamily="18" charset="0"/>
              </a:rPr>
              <a:t>O</a:t>
            </a:r>
            <a:r>
              <a:rPr lang="pt-BR" sz="3200" b="1" baseline="-25000" dirty="0" smtClean="0">
                <a:latin typeface="Times New Roman" pitchFamily="18" charset="0"/>
                <a:cs typeface="Times New Roman" pitchFamily="18" charset="0"/>
              </a:rPr>
              <a:t>34</a:t>
            </a:r>
            <a:r>
              <a:rPr lang="pt-BR" sz="3200" b="1" dirty="0" smtClean="0">
                <a:latin typeface="Times New Roman" pitchFamily="18" charset="0"/>
                <a:cs typeface="Times New Roman" pitchFamily="18" charset="0"/>
              </a:rPr>
              <a:t>SNa-FeO</a:t>
            </a:r>
            <a:r>
              <a:rPr lang="pt-BR" sz="3200" b="1" baseline="30000" dirty="0" smtClean="0">
                <a:latin typeface="Times New Roman" pitchFamily="18" charset="0"/>
                <a:cs typeface="Times New Roman" pitchFamily="18" charset="0"/>
              </a:rPr>
              <a:t>+</a:t>
            </a:r>
            <a:r>
              <a:rPr lang="pt-BR" sz="3200" b="1" dirty="0" smtClean="0">
                <a:latin typeface="Times New Roman" pitchFamily="18" charset="0"/>
                <a:cs typeface="Times New Roman" pitchFamily="18" charset="0"/>
              </a:rPr>
              <a:t>, and C</a:t>
            </a:r>
            <a:r>
              <a:rPr lang="pt-BR" sz="3200" b="1" baseline="-25000" dirty="0" smtClean="0">
                <a:latin typeface="Times New Roman" pitchFamily="18" charset="0"/>
                <a:cs typeface="Times New Roman" pitchFamily="18" charset="0"/>
              </a:rPr>
              <a:t>42</a:t>
            </a:r>
            <a:r>
              <a:rPr lang="pt-BR" sz="3200" b="1" dirty="0" smtClean="0">
                <a:latin typeface="Times New Roman" pitchFamily="18" charset="0"/>
                <a:cs typeface="Times New Roman" pitchFamily="18" charset="0"/>
              </a:rPr>
              <a:t>H</a:t>
            </a:r>
            <a:r>
              <a:rPr lang="pt-BR" sz="3200" b="1" baseline="-25000" dirty="0" smtClean="0">
                <a:latin typeface="Times New Roman" pitchFamily="18" charset="0"/>
                <a:cs typeface="Times New Roman" pitchFamily="18" charset="0"/>
              </a:rPr>
              <a:t>68</a:t>
            </a:r>
            <a:r>
              <a:rPr lang="pt-BR" sz="3200" b="1" dirty="0" smtClean="0">
                <a:latin typeface="Times New Roman" pitchFamily="18" charset="0"/>
                <a:cs typeface="Times New Roman" pitchFamily="18" charset="0"/>
              </a:rPr>
              <a:t>O</a:t>
            </a:r>
            <a:r>
              <a:rPr lang="pt-BR" sz="3200" b="1" baseline="-25000" dirty="0" smtClean="0">
                <a:latin typeface="Times New Roman" pitchFamily="18" charset="0"/>
                <a:cs typeface="Times New Roman" pitchFamily="18" charset="0"/>
              </a:rPr>
              <a:t>34</a:t>
            </a:r>
            <a:r>
              <a:rPr lang="pt-BR" sz="3200" b="1" dirty="0" smtClean="0">
                <a:latin typeface="Times New Roman" pitchFamily="18" charset="0"/>
                <a:cs typeface="Times New Roman" pitchFamily="18" charset="0"/>
              </a:rPr>
              <a:t>SK-FeO</a:t>
            </a:r>
            <a:r>
              <a:rPr lang="pt-BR" sz="3200" b="1" baseline="30000" dirty="0" smtClean="0">
                <a:latin typeface="Times New Roman" pitchFamily="18" charset="0"/>
                <a:cs typeface="Times New Roman" pitchFamily="18" charset="0"/>
              </a:rPr>
              <a:t>+</a:t>
            </a:r>
            <a:r>
              <a:rPr lang="pt-BR" sz="3200" b="1" dirty="0" smtClean="0">
                <a:latin typeface="Times New Roman" pitchFamily="18" charset="0"/>
                <a:cs typeface="Times New Roman" pitchFamily="18" charset="0"/>
              </a:rPr>
              <a:t>, respectively. </a:t>
            </a:r>
            <a:r>
              <a:rPr lang="en-US" sz="3200" b="1" dirty="0" smtClean="0">
                <a:latin typeface="Times New Roman" pitchFamily="18" charset="0"/>
                <a:cs typeface="Times New Roman" pitchFamily="18" charset="0"/>
              </a:rPr>
              <a:t>On the other hand, laser ablation directly linked to the Au-S-CD surface results in desorption of CD-S. Thermal effusion, even with a cooled surface, was negative with respect to the complex observation. Laser ablation results in the formation of a </a:t>
            </a:r>
            <a:r>
              <a:rPr lang="en-US" sz="3200" b="1" dirty="0" err="1" smtClean="0">
                <a:latin typeface="Times New Roman" pitchFamily="18" charset="0"/>
                <a:cs typeface="Times New Roman" pitchFamily="18" charset="0"/>
              </a:rPr>
              <a:t>supramolecular</a:t>
            </a:r>
            <a:r>
              <a:rPr lang="en-US" sz="3200" b="1" dirty="0" smtClean="0">
                <a:latin typeface="Times New Roman" pitchFamily="18" charset="0"/>
                <a:cs typeface="Times New Roman" pitchFamily="18" charset="0"/>
              </a:rPr>
              <a:t> host–guest complex of the form Au-S-CD-Fe, and in the formation of an adduct of the form Au-S-CD-</a:t>
            </a:r>
            <a:r>
              <a:rPr lang="en-US" sz="3200" b="1" dirty="0" err="1" smtClean="0">
                <a:latin typeface="Times New Roman" pitchFamily="18" charset="0"/>
                <a:cs typeface="Times New Roman" pitchFamily="18" charset="0"/>
              </a:rPr>
              <a:t>FeO</a:t>
            </a:r>
            <a:r>
              <a:rPr lang="en-US" sz="3200" b="1" dirty="0" smtClean="0">
                <a:latin typeface="Times New Roman" pitchFamily="18" charset="0"/>
                <a:cs typeface="Times New Roman" pitchFamily="18" charset="0"/>
              </a:rPr>
              <a:t>.</a:t>
            </a:r>
            <a:endParaRPr lang="sk-SK" sz="3200" b="1" dirty="0" smtClean="0">
              <a:solidFill>
                <a:srgbClr val="0033CC"/>
              </a:solidFill>
              <a:latin typeface="Times New Roman" pitchFamily="18" charset="0"/>
              <a:cs typeface="Times New Roman" pitchFamily="18" charset="0"/>
            </a:endParaRPr>
          </a:p>
        </p:txBody>
      </p:sp>
      <p:pic>
        <p:nvPicPr>
          <p:cNvPr id="2123" name="Picture 75" descr="Header image"/>
          <p:cNvPicPr>
            <a:picLocks noChangeAspect="1" noChangeArrowheads="1"/>
          </p:cNvPicPr>
          <p:nvPr/>
        </p:nvPicPr>
        <p:blipFill>
          <a:blip r:embed="rId2" cstate="print"/>
          <a:srcRect l="55310" b="-5362"/>
          <a:stretch>
            <a:fillRect/>
          </a:stretch>
        </p:blipFill>
        <p:spPr bwMode="auto">
          <a:xfrm>
            <a:off x="26603326" y="3303587"/>
            <a:ext cx="4032250" cy="1271226"/>
          </a:xfrm>
          <a:prstGeom prst="rect">
            <a:avLst/>
          </a:prstGeom>
          <a:noFill/>
        </p:spPr>
      </p:pic>
      <p:pic>
        <p:nvPicPr>
          <p:cNvPr id="2125" name="Picture 77" descr="https://fns.uniba.sk/fileadmin/templates/img/logos/logoPriF95exp5.png"/>
          <p:cNvPicPr>
            <a:picLocks noChangeAspect="1" noChangeArrowheads="1"/>
          </p:cNvPicPr>
          <p:nvPr/>
        </p:nvPicPr>
        <p:blipFill>
          <a:blip r:embed="rId3" cstate="print"/>
          <a:srcRect t="-8948" r="-1053"/>
          <a:stretch>
            <a:fillRect/>
          </a:stretch>
        </p:blipFill>
        <p:spPr bwMode="auto">
          <a:xfrm>
            <a:off x="1314450" y="2645419"/>
            <a:ext cx="1800225" cy="1940869"/>
          </a:xfrm>
          <a:prstGeom prst="rect">
            <a:avLst/>
          </a:prstGeom>
          <a:solidFill>
            <a:schemeClr val="bg1">
              <a:lumMod val="50000"/>
            </a:schemeClr>
          </a:solidFill>
        </p:spPr>
      </p:pic>
      <p:sp>
        <p:nvSpPr>
          <p:cNvPr id="17" name="Rectangle 16"/>
          <p:cNvSpPr/>
          <p:nvPr/>
        </p:nvSpPr>
        <p:spPr>
          <a:xfrm>
            <a:off x="1219201" y="13228955"/>
            <a:ext cx="9753599" cy="3046988"/>
          </a:xfrm>
          <a:prstGeom prst="rect">
            <a:avLst/>
          </a:prstGeom>
        </p:spPr>
        <p:txBody>
          <a:bodyPr wrap="square">
            <a:spAutoFit/>
          </a:bodyPr>
          <a:lstStyle/>
          <a:p>
            <a:pPr lvl="0" algn="just"/>
            <a:r>
              <a:rPr lang="en-US" sz="3200" b="1" u="sng" dirty="0" smtClean="0">
                <a:solidFill>
                  <a:srgbClr val="FF0000"/>
                </a:solidFill>
                <a:latin typeface="Times New Roman" pitchFamily="18" charset="0"/>
                <a:cs typeface="Times New Roman" pitchFamily="18" charset="0"/>
              </a:rPr>
              <a:t>1. SAM-like films </a:t>
            </a:r>
            <a:r>
              <a:rPr lang="en-US" sz="3200" b="1" dirty="0" smtClean="0">
                <a:latin typeface="Times New Roman" pitchFamily="18" charset="0"/>
                <a:cs typeface="Times New Roman" pitchFamily="18" charset="0"/>
              </a:rPr>
              <a:t>were prepared by immersing an Au substrate in 5 ml solution of </a:t>
            </a:r>
            <a:r>
              <a:rPr lang="en-US" sz="3200" b="1" dirty="0" err="1" smtClean="0">
                <a:latin typeface="Times New Roman" pitchFamily="18" charset="0"/>
                <a:cs typeface="Times New Roman" pitchFamily="18" charset="0"/>
              </a:rPr>
              <a:t>thiolated</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cyclodextrin</a:t>
            </a:r>
            <a:r>
              <a:rPr lang="en-US" sz="3200" b="1" dirty="0" smtClean="0">
                <a:latin typeface="Times New Roman" pitchFamily="18" charset="0"/>
                <a:cs typeface="Times New Roman" pitchFamily="18" charset="0"/>
              </a:rPr>
              <a:t> (CD-SH) for 1 hour. The prepared SAM-like film was rinsed with water and dried in air at room temperature. This SAM-like film was used as the substrate for the </a:t>
            </a:r>
            <a:r>
              <a:rPr lang="sk-SK" sz="3200" b="1" dirty="0" smtClean="0">
                <a:latin typeface="Times New Roman" pitchFamily="18" charset="0"/>
                <a:cs typeface="Times New Roman" pitchFamily="18" charset="0"/>
              </a:rPr>
              <a:t>preparation of the nanostructures.</a:t>
            </a:r>
            <a:endParaRPr lang="en-US" sz="3200" b="1" dirty="0" smtClean="0">
              <a:solidFill>
                <a:srgbClr val="FF0000"/>
              </a:solidFill>
              <a:latin typeface="Times New Roman" pitchFamily="18" charset="0"/>
              <a:cs typeface="Times New Roman" pitchFamily="18" charset="0"/>
            </a:endParaRPr>
          </a:p>
        </p:txBody>
      </p:sp>
      <p:sp>
        <p:nvSpPr>
          <p:cNvPr id="2" name="Rectangle 45"/>
          <p:cNvSpPr>
            <a:spLocks noChangeArrowheads="1"/>
          </p:cNvSpPr>
          <p:nvPr/>
        </p:nvSpPr>
        <p:spPr bwMode="auto">
          <a:xfrm>
            <a:off x="0" y="0"/>
            <a:ext cx="313245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k-SK"/>
          </a:p>
        </p:txBody>
      </p:sp>
      <p:sp>
        <p:nvSpPr>
          <p:cNvPr id="2110" name="Rectangle 62"/>
          <p:cNvSpPr>
            <a:spLocks noChangeArrowheads="1"/>
          </p:cNvSpPr>
          <p:nvPr/>
        </p:nvSpPr>
        <p:spPr bwMode="auto">
          <a:xfrm>
            <a:off x="0" y="0"/>
            <a:ext cx="3132455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sk-SK"/>
          </a:p>
        </p:txBody>
      </p:sp>
      <p:pic>
        <p:nvPicPr>
          <p:cNvPr id="7" name="Picture 62"/>
          <p:cNvPicPr>
            <a:picLocks noChangeAspect="1" noChangeArrowheads="1"/>
          </p:cNvPicPr>
          <p:nvPr/>
        </p:nvPicPr>
        <p:blipFill>
          <a:blip r:embed="rId4" cstate="print"/>
          <a:srcRect l="33889" t="13333" r="31580" b="4444"/>
          <a:stretch>
            <a:fillRect/>
          </a:stretch>
        </p:blipFill>
        <p:spPr bwMode="auto">
          <a:xfrm>
            <a:off x="25256052" y="6429375"/>
            <a:ext cx="5376347" cy="7200899"/>
          </a:xfrm>
          <a:prstGeom prst="rect">
            <a:avLst/>
          </a:prstGeom>
          <a:noFill/>
          <a:ln w="9525">
            <a:noFill/>
            <a:miter lim="800000"/>
            <a:headEnd/>
            <a:tailEnd/>
          </a:ln>
        </p:spPr>
      </p:pic>
      <p:sp>
        <p:nvSpPr>
          <p:cNvPr id="70" name="Rectangle 69"/>
          <p:cNvSpPr/>
          <p:nvPr/>
        </p:nvSpPr>
        <p:spPr>
          <a:xfrm>
            <a:off x="16860838" y="39081730"/>
            <a:ext cx="18515012"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The authors acknowledge support for this research by</a:t>
            </a:r>
            <a:r>
              <a:rPr lang="hu-HU" sz="2800" b="1" dirty="0" smtClean="0">
                <a:solidFill>
                  <a:srgbClr val="FF0000"/>
                </a:solidFill>
                <a:latin typeface="Times New Roman" pitchFamily="18" charset="0"/>
                <a:cs typeface="Times New Roman" pitchFamily="18" charset="0"/>
              </a:rPr>
              <a:t> APVV-</a:t>
            </a:r>
            <a:r>
              <a:rPr lang="en-US" sz="2800" b="1" dirty="0" smtClean="0">
                <a:solidFill>
                  <a:srgbClr val="FF0000"/>
                </a:solidFill>
                <a:latin typeface="Times New Roman" pitchFamily="18" charset="0"/>
                <a:cs typeface="Times New Roman" pitchFamily="18" charset="0"/>
              </a:rPr>
              <a:t>15</a:t>
            </a:r>
            <a:r>
              <a:rPr lang="hu-HU" sz="2800" b="1" dirty="0" smtClean="0">
                <a:solidFill>
                  <a:srgbClr val="FF0000"/>
                </a:solidFill>
                <a:latin typeface="Times New Roman" pitchFamily="18" charset="0"/>
                <a:cs typeface="Times New Roman" pitchFamily="18" charset="0"/>
              </a:rPr>
              <a:t>–0</a:t>
            </a:r>
            <a:r>
              <a:rPr lang="en-US" sz="2800" b="1" dirty="0" smtClean="0">
                <a:solidFill>
                  <a:srgbClr val="FF0000"/>
                </a:solidFill>
                <a:latin typeface="Times New Roman" pitchFamily="18" charset="0"/>
                <a:cs typeface="Times New Roman" pitchFamily="18" charset="0"/>
              </a:rPr>
              <a:t>201</a:t>
            </a:r>
            <a:r>
              <a:rPr lang="hu-HU" sz="2800" b="1" dirty="0" smtClean="0">
                <a:solidFill>
                  <a:srgbClr val="FF0000"/>
                </a:solidFill>
                <a:latin typeface="Times New Roman" pitchFamily="18" charset="0"/>
                <a:cs typeface="Times New Roman" pitchFamily="18" charset="0"/>
              </a:rPr>
              <a:t> and VEGA-</a:t>
            </a:r>
            <a:r>
              <a:rPr lang="sk-SK" sz="2800" b="1" dirty="0" smtClean="0">
                <a:solidFill>
                  <a:srgbClr val="FF0000"/>
                </a:solidFill>
                <a:latin typeface="Times New Roman" pitchFamily="18" charset="0"/>
                <a:cs typeface="Times New Roman" pitchFamily="18" charset="0"/>
              </a:rPr>
              <a:t>-0400-16.</a:t>
            </a:r>
            <a:endParaRPr lang="sk-SK" sz="2800" b="1" dirty="0">
              <a:solidFill>
                <a:srgbClr val="FF0000"/>
              </a:solidFill>
              <a:latin typeface="Times New Roman" pitchFamily="18" charset="0"/>
              <a:cs typeface="Times New Roman" pitchFamily="18" charset="0"/>
            </a:endParaRPr>
          </a:p>
        </p:txBody>
      </p:sp>
      <p:grpSp>
        <p:nvGrpSpPr>
          <p:cNvPr id="80" name="Group 79"/>
          <p:cNvGrpSpPr/>
          <p:nvPr/>
        </p:nvGrpSpPr>
        <p:grpSpPr>
          <a:xfrm>
            <a:off x="22907625" y="16583025"/>
            <a:ext cx="7543800" cy="2714625"/>
            <a:chOff x="23317200" y="14001750"/>
            <a:chExt cx="7543800" cy="2714625"/>
          </a:xfrm>
        </p:grpSpPr>
        <p:pic>
          <p:nvPicPr>
            <p:cNvPr id="8" name="Picture 64"/>
            <p:cNvPicPr>
              <a:picLocks noChangeAspect="1" noChangeArrowheads="1"/>
            </p:cNvPicPr>
            <p:nvPr/>
          </p:nvPicPr>
          <p:blipFill>
            <a:blip r:embed="rId5" cstate="print"/>
            <a:srcRect l="40138" t="41306" r="36930" b="37191"/>
            <a:stretch>
              <a:fillRect/>
            </a:stretch>
          </p:blipFill>
          <p:spPr bwMode="auto">
            <a:xfrm>
              <a:off x="23317200" y="14001750"/>
              <a:ext cx="7543800" cy="2714625"/>
            </a:xfrm>
            <a:prstGeom prst="rect">
              <a:avLst/>
            </a:prstGeom>
            <a:noFill/>
            <a:ln w="9525">
              <a:noFill/>
              <a:miter lim="800000"/>
              <a:headEnd/>
              <a:tailEnd/>
            </a:ln>
          </p:spPr>
        </p:pic>
        <p:sp>
          <p:nvSpPr>
            <p:cNvPr id="73" name="TextBox 72"/>
            <p:cNvSpPr txBox="1"/>
            <p:nvPr/>
          </p:nvSpPr>
          <p:spPr>
            <a:xfrm>
              <a:off x="29032200" y="14662240"/>
              <a:ext cx="1708578" cy="461665"/>
            </a:xfrm>
            <a:prstGeom prst="rect">
              <a:avLst/>
            </a:prstGeom>
            <a:solidFill>
              <a:schemeClr val="bg1"/>
            </a:solidFill>
          </p:spPr>
          <p:txBody>
            <a:bodyPr wrap="square" rtlCol="0">
              <a:spAutoFit/>
            </a:bodyPr>
            <a:lstStyle/>
            <a:p>
              <a:r>
                <a:rPr lang="en-US" sz="2400" b="1" dirty="0" smtClean="0">
                  <a:latin typeface="Times New Roman" pitchFamily="18" charset="0"/>
                  <a:cs typeface="Times New Roman" pitchFamily="18" charset="0"/>
                </a:rPr>
                <a:t>laser beam</a:t>
              </a:r>
              <a:endParaRPr lang="sk-SK" sz="2400" b="1" dirty="0">
                <a:latin typeface="Times New Roman" pitchFamily="18" charset="0"/>
                <a:cs typeface="Times New Roman" pitchFamily="18" charset="0"/>
              </a:endParaRPr>
            </a:p>
          </p:txBody>
        </p:sp>
        <p:sp>
          <p:nvSpPr>
            <p:cNvPr id="74" name="TextBox 73"/>
            <p:cNvSpPr txBox="1"/>
            <p:nvPr/>
          </p:nvSpPr>
          <p:spPr>
            <a:xfrm>
              <a:off x="29057135" y="15515445"/>
              <a:ext cx="1770141" cy="415498"/>
            </a:xfrm>
            <a:prstGeom prst="rect">
              <a:avLst/>
            </a:prstGeom>
            <a:solidFill>
              <a:schemeClr val="bg1"/>
            </a:solidFill>
          </p:spPr>
          <p:txBody>
            <a:bodyPr wrap="square" rtlCol="0">
              <a:spAutoFit/>
            </a:bodyPr>
            <a:lstStyle/>
            <a:p>
              <a:r>
                <a:rPr lang="en-US" sz="2400" b="1" dirty="0" smtClean="0">
                  <a:latin typeface="Times New Roman" pitchFamily="18" charset="0"/>
                  <a:cs typeface="Times New Roman" pitchFamily="18" charset="0"/>
                </a:rPr>
                <a:t>CD solution</a:t>
              </a:r>
              <a:endParaRPr lang="sk-SK" sz="2400" b="1" dirty="0">
                <a:latin typeface="Times New Roman" pitchFamily="18" charset="0"/>
                <a:cs typeface="Times New Roman" pitchFamily="18" charset="0"/>
              </a:endParaRPr>
            </a:p>
          </p:txBody>
        </p:sp>
        <p:sp>
          <p:nvSpPr>
            <p:cNvPr id="75" name="TextBox 74"/>
            <p:cNvSpPr txBox="1"/>
            <p:nvPr/>
          </p:nvSpPr>
          <p:spPr>
            <a:xfrm>
              <a:off x="29125669" y="16067870"/>
              <a:ext cx="1524407" cy="415498"/>
            </a:xfrm>
            <a:prstGeom prst="rect">
              <a:avLst/>
            </a:prstGeom>
            <a:solidFill>
              <a:schemeClr val="bg1"/>
            </a:solidFill>
          </p:spPr>
          <p:txBody>
            <a:bodyPr wrap="square" rtlCol="0">
              <a:spAutoFit/>
            </a:bodyPr>
            <a:lstStyle/>
            <a:p>
              <a:r>
                <a:rPr lang="en-US" sz="2400" b="1" dirty="0" smtClean="0">
                  <a:latin typeface="Times New Roman" pitchFamily="18" charset="0"/>
                  <a:cs typeface="Times New Roman" pitchFamily="18" charset="0"/>
                </a:rPr>
                <a:t>Fe rod</a:t>
              </a:r>
              <a:endParaRPr lang="sk-SK" sz="2400" b="1" dirty="0">
                <a:latin typeface="Times New Roman" pitchFamily="18" charset="0"/>
                <a:cs typeface="Times New Roman" pitchFamily="18" charset="0"/>
              </a:endParaRPr>
            </a:p>
          </p:txBody>
        </p:sp>
      </p:grpSp>
      <p:sp>
        <p:nvSpPr>
          <p:cNvPr id="79" name="Rectangle 78"/>
          <p:cNvSpPr/>
          <p:nvPr/>
        </p:nvSpPr>
        <p:spPr>
          <a:xfrm>
            <a:off x="1154113" y="16632823"/>
            <a:ext cx="21686838" cy="2554545"/>
          </a:xfrm>
          <a:prstGeom prst="rect">
            <a:avLst/>
          </a:prstGeom>
        </p:spPr>
        <p:txBody>
          <a:bodyPr wrap="square">
            <a:spAutoFit/>
          </a:bodyPr>
          <a:lstStyle/>
          <a:p>
            <a:pPr algn="just"/>
            <a:r>
              <a:rPr lang="en-US" sz="3200" b="1" u="sng" dirty="0" smtClean="0">
                <a:solidFill>
                  <a:srgbClr val="FF0000"/>
                </a:solidFill>
                <a:latin typeface="Times New Roman" pitchFamily="18" charset="0"/>
                <a:cs typeface="Times New Roman" pitchFamily="18" charset="0"/>
              </a:rPr>
              <a:t>2. A pulsed-laser beam </a:t>
            </a:r>
            <a:r>
              <a:rPr lang="en-US" sz="3200" b="1" dirty="0" smtClean="0">
                <a:latin typeface="Times New Roman" pitchFamily="18" charset="0"/>
                <a:cs typeface="Times New Roman" pitchFamily="18" charset="0"/>
              </a:rPr>
              <a:t>from an amplified </a:t>
            </a:r>
            <a:r>
              <a:rPr lang="en-US" sz="3200" b="1" dirty="0" err="1" smtClean="0">
                <a:latin typeface="Times New Roman" pitchFamily="18" charset="0"/>
                <a:cs typeface="Times New Roman" pitchFamily="18" charset="0"/>
              </a:rPr>
              <a:t>femtosecond</a:t>
            </a:r>
            <a:r>
              <a:rPr lang="en-US" sz="3200" b="1" dirty="0" smtClean="0">
                <a:latin typeface="Times New Roman" pitchFamily="18" charset="0"/>
                <a:cs typeface="Times New Roman" pitchFamily="18" charset="0"/>
              </a:rPr>
              <a:t> laser system (COHERENT LEGEND DUO USP) with a central wavelength of 800 nm, a pulse energy of 3.3 </a:t>
            </a:r>
            <a:r>
              <a:rPr lang="en-US" sz="3200" b="1" dirty="0" err="1" smtClean="0">
                <a:latin typeface="Times New Roman" pitchFamily="18" charset="0"/>
                <a:cs typeface="Times New Roman" pitchFamily="18" charset="0"/>
              </a:rPr>
              <a:t>mJ</a:t>
            </a:r>
            <a:r>
              <a:rPr lang="en-US" sz="3200" b="1" dirty="0" smtClean="0">
                <a:latin typeface="Times New Roman" pitchFamily="18" charset="0"/>
                <a:cs typeface="Times New Roman" pitchFamily="18" charset="0"/>
              </a:rPr>
              <a:t>, a repetition rate of 3 kHz, and a pulse duration of 100 </a:t>
            </a:r>
            <a:r>
              <a:rPr lang="en-US" sz="3200" b="1" dirty="0" err="1" smtClean="0">
                <a:latin typeface="Times New Roman" pitchFamily="18" charset="0"/>
                <a:cs typeface="Times New Roman" pitchFamily="18" charset="0"/>
              </a:rPr>
              <a:t>fs</a:t>
            </a:r>
            <a:r>
              <a:rPr lang="en-US" sz="3200" b="1" dirty="0" smtClean="0">
                <a:latin typeface="Times New Roman" pitchFamily="18" charset="0"/>
                <a:cs typeface="Times New Roman" pitchFamily="18" charset="0"/>
              </a:rPr>
              <a:t> was passed through an f=100 mm focusing lens (f15). Laser beam was focused approximately 2 mm below the sample surface. The ablation process was limited to 100 seconds. Four types of samples were prepared: a SAM-like film was directly in a reaction medium for 24 h, 300 </a:t>
            </a:r>
            <a:r>
              <a:rPr lang="en-US" sz="3200" b="1" dirty="0" smtClean="0">
                <a:latin typeface="Times New Roman" pitchFamily="18" charset="0"/>
                <a:ea typeface="Cambria Math"/>
                <a:cs typeface="Times New Roman" pitchFamily="18" charset="0"/>
              </a:rPr>
              <a:t>𝝁</a:t>
            </a:r>
            <a:r>
              <a:rPr lang="en-US" sz="3200" b="1" dirty="0" smtClean="0">
                <a:latin typeface="Times New Roman" pitchFamily="18" charset="0"/>
                <a:cs typeface="Times New Roman" pitchFamily="18" charset="0"/>
              </a:rPr>
              <a:t>L of a reaction medium was dropped on a SAM-like film with or without rinsing with water. </a:t>
            </a:r>
          </a:p>
        </p:txBody>
      </p:sp>
      <p:pic>
        <p:nvPicPr>
          <p:cNvPr id="9" name="Picture 65"/>
          <p:cNvPicPr>
            <a:picLocks noChangeAspect="1" noChangeArrowheads="1"/>
          </p:cNvPicPr>
          <p:nvPr/>
        </p:nvPicPr>
        <p:blipFill>
          <a:blip r:embed="rId6" cstate="print"/>
          <a:srcRect l="9839" t="39306" r="50524" b="21029"/>
          <a:stretch>
            <a:fillRect/>
          </a:stretch>
        </p:blipFill>
        <p:spPr bwMode="auto">
          <a:xfrm>
            <a:off x="17741900" y="26437805"/>
            <a:ext cx="10480675" cy="5899570"/>
          </a:xfrm>
          <a:prstGeom prst="rect">
            <a:avLst/>
          </a:prstGeom>
          <a:noFill/>
          <a:ln w="9525">
            <a:noFill/>
            <a:miter lim="800000"/>
            <a:headEnd/>
            <a:tailEnd/>
          </a:ln>
        </p:spPr>
      </p:pic>
      <p:pic>
        <p:nvPicPr>
          <p:cNvPr id="10" name="Picture 66"/>
          <p:cNvPicPr>
            <a:picLocks noChangeAspect="1" noChangeArrowheads="1"/>
          </p:cNvPicPr>
          <p:nvPr/>
        </p:nvPicPr>
        <p:blipFill>
          <a:blip r:embed="rId7" cstate="print"/>
          <a:srcRect l="51242" t="12222" r="20453" b="52450"/>
          <a:stretch>
            <a:fillRect/>
          </a:stretch>
        </p:blipFill>
        <p:spPr bwMode="auto">
          <a:xfrm>
            <a:off x="899886" y="26450538"/>
            <a:ext cx="7303404" cy="5127258"/>
          </a:xfrm>
          <a:prstGeom prst="rect">
            <a:avLst/>
          </a:prstGeom>
          <a:noFill/>
          <a:ln w="9525">
            <a:noFill/>
            <a:miter lim="800000"/>
            <a:headEnd/>
            <a:tailEnd/>
          </a:ln>
        </p:spPr>
      </p:pic>
      <p:pic>
        <p:nvPicPr>
          <p:cNvPr id="84" name="Picture 66"/>
          <p:cNvPicPr>
            <a:picLocks noChangeAspect="1" noChangeArrowheads="1"/>
          </p:cNvPicPr>
          <p:nvPr/>
        </p:nvPicPr>
        <p:blipFill>
          <a:blip r:embed="rId7" cstate="print"/>
          <a:srcRect l="50608" t="50874" r="19080" b="10249"/>
          <a:stretch>
            <a:fillRect/>
          </a:stretch>
        </p:blipFill>
        <p:spPr bwMode="auto">
          <a:xfrm>
            <a:off x="8561139" y="26459997"/>
            <a:ext cx="7112021" cy="5130827"/>
          </a:xfrm>
          <a:prstGeom prst="rect">
            <a:avLst/>
          </a:prstGeom>
          <a:noFill/>
          <a:ln w="9525">
            <a:noFill/>
            <a:miter lim="800000"/>
            <a:headEnd/>
            <a:tailEnd/>
          </a:ln>
        </p:spPr>
      </p:pic>
      <p:pic>
        <p:nvPicPr>
          <p:cNvPr id="2116" name="Picture 68"/>
          <p:cNvPicPr>
            <a:picLocks noChangeAspect="1" noChangeArrowheads="1"/>
          </p:cNvPicPr>
          <p:nvPr/>
        </p:nvPicPr>
        <p:blipFill>
          <a:blip r:embed="rId8" cstate="print"/>
          <a:srcRect l="19983" t="42222" r="50017" b="18611"/>
          <a:stretch>
            <a:fillRect/>
          </a:stretch>
        </p:blipFill>
        <p:spPr bwMode="auto">
          <a:xfrm>
            <a:off x="877297" y="32102104"/>
            <a:ext cx="7280185" cy="5120306"/>
          </a:xfrm>
          <a:prstGeom prst="rect">
            <a:avLst/>
          </a:prstGeom>
          <a:noFill/>
          <a:ln w="9525">
            <a:noFill/>
            <a:miter lim="800000"/>
            <a:headEnd/>
            <a:tailEnd/>
          </a:ln>
        </p:spPr>
      </p:pic>
      <p:sp>
        <p:nvSpPr>
          <p:cNvPr id="87" name="Rectangle 86"/>
          <p:cNvSpPr/>
          <p:nvPr/>
        </p:nvSpPr>
        <p:spPr>
          <a:xfrm>
            <a:off x="1099321" y="24498925"/>
            <a:ext cx="8837676" cy="830997"/>
          </a:xfrm>
          <a:prstGeom prst="rect">
            <a:avLst/>
          </a:prstGeom>
        </p:spPr>
        <p:txBody>
          <a:bodyPr wrap="none">
            <a:spAutoFit/>
          </a:bodyPr>
          <a:lstStyle/>
          <a:p>
            <a:pPr lvl="0" algn="just"/>
            <a:r>
              <a:rPr lang="en-US" sz="4800" b="1" dirty="0" smtClean="0">
                <a:solidFill>
                  <a:srgbClr val="0033CC"/>
                </a:solidFill>
                <a:latin typeface="Times New Roman" pitchFamily="18" charset="0"/>
              </a:rPr>
              <a:t>SIMS spectra in positive polarity</a:t>
            </a:r>
          </a:p>
        </p:txBody>
      </p:sp>
      <p:sp>
        <p:nvSpPr>
          <p:cNvPr id="89" name="Rectangle 88"/>
          <p:cNvSpPr/>
          <p:nvPr/>
        </p:nvSpPr>
        <p:spPr>
          <a:xfrm>
            <a:off x="1024447" y="25486236"/>
            <a:ext cx="34347864" cy="707886"/>
          </a:xfrm>
          <a:prstGeom prst="rect">
            <a:avLst/>
          </a:prstGeom>
        </p:spPr>
        <p:txBody>
          <a:bodyPr wrap="none">
            <a:spAutoFit/>
          </a:bodyPr>
          <a:lstStyle/>
          <a:p>
            <a:r>
              <a:rPr lang="en-US" sz="4000" b="1" dirty="0" smtClean="0">
                <a:solidFill>
                  <a:srgbClr val="FF0000"/>
                </a:solidFill>
                <a:latin typeface="Times New Roman" pitchFamily="18" charset="0"/>
                <a:cs typeface="Times New Roman" pitchFamily="18" charset="0"/>
              </a:rPr>
              <a:t>Laser ablation															  </a:t>
            </a:r>
            <a:r>
              <a:rPr lang="sk-SK" sz="4000" b="1" dirty="0" smtClean="0">
                <a:solidFill>
                  <a:srgbClr val="FF0000"/>
                </a:solidFill>
                <a:latin typeface="Times New Roman" pitchFamily="18" charset="0"/>
                <a:cs typeface="Times New Roman" pitchFamily="18" charset="0"/>
              </a:rPr>
              <a:t>Knudsen effusion</a:t>
            </a:r>
            <a:r>
              <a:rPr lang="en-US" sz="4000" b="1" dirty="0" smtClean="0">
                <a:solidFill>
                  <a:srgbClr val="FF0000"/>
                </a:solidFill>
                <a:latin typeface="Times New Roman" pitchFamily="18" charset="0"/>
                <a:cs typeface="Times New Roman" pitchFamily="18" charset="0"/>
              </a:rPr>
              <a:t>															</a:t>
            </a:r>
            <a:endParaRPr lang="sk-SK" sz="4000" b="1" dirty="0">
              <a:solidFill>
                <a:srgbClr val="FF0000"/>
              </a:solidFill>
              <a:latin typeface="Times New Roman" pitchFamily="18" charset="0"/>
              <a:cs typeface="Times New Roman" pitchFamily="18" charset="0"/>
            </a:endParaRPr>
          </a:p>
        </p:txBody>
      </p:sp>
      <p:pic>
        <p:nvPicPr>
          <p:cNvPr id="1026" name="Picture 2" descr="(a) and (b): Structure of cyclodextrins. (c): Synthesis and assembly of thiolated a -, b -, and c -CDs on Au microelectrodes. Synthesis was a two-step process: at the first step all primary 6-OH groups of a -, b -, or c -CDs were substituted by iodine groups and at the second step these iodine groups were converted to 6-SH groups.Â "/>
          <p:cNvPicPr>
            <a:picLocks noChangeAspect="1" noChangeArrowheads="1"/>
          </p:cNvPicPr>
          <p:nvPr/>
        </p:nvPicPr>
        <p:blipFill>
          <a:blip r:embed="rId9" cstate="print"/>
          <a:srcRect t="2943" b="52916"/>
          <a:stretch>
            <a:fillRect/>
          </a:stretch>
        </p:blipFill>
        <p:spPr bwMode="auto">
          <a:xfrm>
            <a:off x="11024702" y="13325475"/>
            <a:ext cx="6739423" cy="2657475"/>
          </a:xfrm>
          <a:prstGeom prst="rect">
            <a:avLst/>
          </a:prstGeom>
          <a:noFill/>
        </p:spPr>
      </p:pic>
      <p:pic>
        <p:nvPicPr>
          <p:cNvPr id="29" name="Picture 2" descr="(a) and (b): Structure of cyclodextrins. (c): Synthesis and assembly of thiolated a -, b -, and c -CDs on Au microelectrodes. Synthesis was a two-step process: at the first step all primary 6-OH groups of a -, b -, or c -CDs were substituted by iodine groups and at the second step these iodine groups were converted to 6-SH groups.Â "/>
          <p:cNvPicPr>
            <a:picLocks noChangeAspect="1" noChangeArrowheads="1"/>
          </p:cNvPicPr>
          <p:nvPr/>
        </p:nvPicPr>
        <p:blipFill>
          <a:blip r:embed="rId9" cstate="print"/>
          <a:srcRect t="56457" b="382"/>
          <a:stretch>
            <a:fillRect/>
          </a:stretch>
        </p:blipFill>
        <p:spPr bwMode="auto">
          <a:xfrm>
            <a:off x="17948275" y="13314328"/>
            <a:ext cx="6921500" cy="2668621"/>
          </a:xfrm>
          <a:prstGeom prst="rect">
            <a:avLst/>
          </a:prstGeom>
          <a:noFill/>
        </p:spPr>
      </p:pic>
      <p:sp>
        <p:nvSpPr>
          <p:cNvPr id="30" name="Rectangle 29"/>
          <p:cNvSpPr/>
          <p:nvPr/>
        </p:nvSpPr>
        <p:spPr>
          <a:xfrm>
            <a:off x="22813964" y="15697201"/>
            <a:ext cx="2570161" cy="246221"/>
          </a:xfrm>
          <a:prstGeom prst="rect">
            <a:avLst/>
          </a:prstGeom>
        </p:spPr>
        <p:txBody>
          <a:bodyPr wrap="square">
            <a:spAutoFit/>
          </a:bodyPr>
          <a:lstStyle/>
          <a:p>
            <a:r>
              <a:rPr lang="en-US" sz="1000" dirty="0" smtClean="0"/>
              <a:t> The Analyst 130(10):1351-7, 2005</a:t>
            </a:r>
            <a:endParaRPr lang="sk-SK" sz="1000" dirty="0"/>
          </a:p>
        </p:txBody>
      </p:sp>
      <p:grpSp>
        <p:nvGrpSpPr>
          <p:cNvPr id="35" name="Group 34"/>
          <p:cNvGrpSpPr/>
          <p:nvPr/>
        </p:nvGrpSpPr>
        <p:grpSpPr>
          <a:xfrm>
            <a:off x="14220825" y="21574125"/>
            <a:ext cx="6185476" cy="2562225"/>
            <a:chOff x="15259050" y="19531186"/>
            <a:chExt cx="6318826" cy="2690639"/>
          </a:xfrm>
        </p:grpSpPr>
        <p:grpSp>
          <p:nvGrpSpPr>
            <p:cNvPr id="34" name="Group 33"/>
            <p:cNvGrpSpPr/>
            <p:nvPr/>
          </p:nvGrpSpPr>
          <p:grpSpPr>
            <a:xfrm>
              <a:off x="15259050" y="19531186"/>
              <a:ext cx="6318826" cy="2690639"/>
              <a:chOff x="15459075" y="19540711"/>
              <a:chExt cx="6318826" cy="2690639"/>
            </a:xfrm>
          </p:grpSpPr>
          <p:pic>
            <p:nvPicPr>
              <p:cNvPr id="1027" name="Picture 3"/>
              <p:cNvPicPr>
                <a:picLocks noChangeAspect="1" noChangeArrowheads="1"/>
              </p:cNvPicPr>
              <p:nvPr/>
            </p:nvPicPr>
            <p:blipFill>
              <a:blip r:embed="rId10" cstate="print"/>
              <a:srcRect l="30243" t="39167" r="18507" b="22037"/>
              <a:stretch>
                <a:fillRect/>
              </a:stretch>
            </p:blipFill>
            <p:spPr bwMode="auto">
              <a:xfrm>
                <a:off x="15459075" y="19540711"/>
                <a:ext cx="6318826" cy="2690639"/>
              </a:xfrm>
              <a:prstGeom prst="rect">
                <a:avLst/>
              </a:prstGeom>
              <a:noFill/>
              <a:ln w="9525">
                <a:noFill/>
                <a:miter lim="800000"/>
                <a:headEnd/>
                <a:tailEnd/>
              </a:ln>
            </p:spPr>
          </p:pic>
          <p:sp>
            <p:nvSpPr>
              <p:cNvPr id="33" name="Rectangle 32"/>
              <p:cNvSpPr/>
              <p:nvPr/>
            </p:nvSpPr>
            <p:spPr bwMode="auto">
              <a:xfrm>
                <a:off x="20440650" y="21897975"/>
                <a:ext cx="809625" cy="180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14800" rtl="0" eaLnBrk="1" fontAlgn="base" latinLnBrk="0" hangingPunct="1">
                  <a:lnSpc>
                    <a:spcPct val="100000"/>
                  </a:lnSpc>
                  <a:spcBef>
                    <a:spcPct val="0"/>
                  </a:spcBef>
                  <a:spcAft>
                    <a:spcPct val="0"/>
                  </a:spcAft>
                  <a:buClrTx/>
                  <a:buSzTx/>
                  <a:buFontTx/>
                  <a:buNone/>
                  <a:tabLst/>
                </a:pPr>
                <a:endParaRPr kumimoji="0" lang="sk-SK" sz="8100" b="0" i="0" u="none" strike="noStrike" cap="none" normalizeH="0" baseline="0" dirty="0" smtClean="0">
                  <a:ln>
                    <a:noFill/>
                  </a:ln>
                  <a:solidFill>
                    <a:schemeClr val="bg1"/>
                  </a:solidFill>
                  <a:effectLst/>
                  <a:latin typeface="Arial" charset="0"/>
                </a:endParaRPr>
              </a:p>
            </p:txBody>
          </p:sp>
        </p:grpSp>
        <p:sp>
          <p:nvSpPr>
            <p:cNvPr id="32" name="TextBox 31"/>
            <p:cNvSpPr txBox="1"/>
            <p:nvPr/>
          </p:nvSpPr>
          <p:spPr>
            <a:xfrm>
              <a:off x="19968537" y="21821775"/>
              <a:ext cx="1138863" cy="323202"/>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Au surface</a:t>
              </a:r>
              <a:endParaRPr lang="sk-SK" sz="1400" b="1" dirty="0">
                <a:latin typeface="Times New Roman" pitchFamily="18" charset="0"/>
                <a:cs typeface="Times New Roman" pitchFamily="18" charset="0"/>
              </a:endParaRPr>
            </a:p>
          </p:txBody>
        </p:sp>
      </p:grpSp>
      <p:grpSp>
        <p:nvGrpSpPr>
          <p:cNvPr id="40" name="Group 39"/>
          <p:cNvGrpSpPr/>
          <p:nvPr/>
        </p:nvGrpSpPr>
        <p:grpSpPr>
          <a:xfrm>
            <a:off x="22983824" y="19612152"/>
            <a:ext cx="7553325" cy="3324048"/>
            <a:chOff x="23879175" y="16754652"/>
            <a:chExt cx="6724650" cy="3133548"/>
          </a:xfrm>
        </p:grpSpPr>
        <p:pic>
          <p:nvPicPr>
            <p:cNvPr id="1028" name="Picture 4"/>
            <p:cNvPicPr>
              <a:picLocks noChangeAspect="1" noChangeArrowheads="1"/>
            </p:cNvPicPr>
            <p:nvPr/>
          </p:nvPicPr>
          <p:blipFill>
            <a:blip r:embed="rId11" cstate="print"/>
            <a:srcRect l="29878" t="32315" r="19601" b="25833"/>
            <a:stretch>
              <a:fillRect/>
            </a:stretch>
          </p:blipFill>
          <p:spPr bwMode="auto">
            <a:xfrm>
              <a:off x="23879175" y="16754652"/>
              <a:ext cx="6724650" cy="3133548"/>
            </a:xfrm>
            <a:prstGeom prst="rect">
              <a:avLst/>
            </a:prstGeom>
            <a:noFill/>
            <a:ln w="9525">
              <a:noFill/>
              <a:miter lim="800000"/>
              <a:headEnd/>
              <a:tailEnd/>
            </a:ln>
          </p:spPr>
        </p:pic>
        <p:sp>
          <p:nvSpPr>
            <p:cNvPr id="37" name="TextBox 36"/>
            <p:cNvSpPr txBox="1"/>
            <p:nvPr/>
          </p:nvSpPr>
          <p:spPr>
            <a:xfrm>
              <a:off x="25461009" y="16791238"/>
              <a:ext cx="2333625" cy="377180"/>
            </a:xfrm>
            <a:prstGeom prst="rect">
              <a:avLst/>
            </a:prstGeom>
            <a:solidFill>
              <a:schemeClr val="bg1"/>
            </a:solidFill>
          </p:spPr>
          <p:txBody>
            <a:bodyPr wrap="square" rtlCol="0">
              <a:spAutoFit/>
            </a:bodyPr>
            <a:lstStyle/>
            <a:p>
              <a:r>
                <a:rPr lang="en-US" sz="2000" b="1" dirty="0" smtClean="0">
                  <a:latin typeface="Times New Roman" pitchFamily="18" charset="0"/>
                  <a:cs typeface="Times New Roman" pitchFamily="18" charset="0"/>
                </a:rPr>
                <a:t>Knudsen effusion cell</a:t>
              </a:r>
              <a:endParaRPr lang="sk-SK" sz="2000" b="1" dirty="0">
                <a:latin typeface="Times New Roman" pitchFamily="18" charset="0"/>
                <a:cs typeface="Times New Roman" pitchFamily="18" charset="0"/>
              </a:endParaRPr>
            </a:p>
          </p:txBody>
        </p:sp>
        <p:sp>
          <p:nvSpPr>
            <p:cNvPr id="38" name="TextBox 37"/>
            <p:cNvSpPr txBox="1"/>
            <p:nvPr/>
          </p:nvSpPr>
          <p:spPr>
            <a:xfrm>
              <a:off x="29660850" y="16964025"/>
              <a:ext cx="892096" cy="377180"/>
            </a:xfrm>
            <a:prstGeom prst="rect">
              <a:avLst/>
            </a:prstGeom>
            <a:solidFill>
              <a:schemeClr val="bg1"/>
            </a:solidFill>
          </p:spPr>
          <p:txBody>
            <a:bodyPr wrap="square" rtlCol="0">
              <a:spAutoFit/>
            </a:bodyPr>
            <a:lstStyle/>
            <a:p>
              <a:r>
                <a:rPr lang="en-US" sz="2000" b="1" dirty="0" smtClean="0">
                  <a:latin typeface="Times New Roman" pitchFamily="18" charset="0"/>
                  <a:cs typeface="Times New Roman" pitchFamily="18" charset="0"/>
                </a:rPr>
                <a:t>Sample</a:t>
              </a:r>
              <a:endParaRPr lang="sk-SK" sz="2000" b="1" dirty="0">
                <a:latin typeface="Times New Roman" pitchFamily="18" charset="0"/>
                <a:cs typeface="Times New Roman" pitchFamily="18" charset="0"/>
              </a:endParaRPr>
            </a:p>
          </p:txBody>
        </p:sp>
        <p:sp>
          <p:nvSpPr>
            <p:cNvPr id="39" name="TextBox 38"/>
            <p:cNvSpPr txBox="1"/>
            <p:nvPr/>
          </p:nvSpPr>
          <p:spPr>
            <a:xfrm>
              <a:off x="27991981" y="18406644"/>
              <a:ext cx="907361" cy="377180"/>
            </a:xfrm>
            <a:prstGeom prst="rect">
              <a:avLst/>
            </a:prstGeom>
            <a:solidFill>
              <a:schemeClr val="bg1"/>
            </a:solidFill>
          </p:spPr>
          <p:txBody>
            <a:bodyPr wrap="square" rtlCol="0">
              <a:spAutoFit/>
            </a:bodyPr>
            <a:lstStyle/>
            <a:p>
              <a:r>
                <a:rPr lang="en-US" sz="2000" b="1" dirty="0" smtClean="0">
                  <a:latin typeface="Times New Roman" pitchFamily="18" charset="0"/>
                  <a:cs typeface="Times New Roman" pitchFamily="18" charset="0"/>
                </a:rPr>
                <a:t>Sample</a:t>
              </a:r>
              <a:endParaRPr lang="sk-SK" sz="2000" b="1" dirty="0">
                <a:latin typeface="Times New Roman" pitchFamily="18" charset="0"/>
                <a:cs typeface="Times New Roman" pitchFamily="18" charset="0"/>
              </a:endParaRPr>
            </a:p>
          </p:txBody>
        </p:sp>
      </p:grpSp>
      <p:sp>
        <p:nvSpPr>
          <p:cNvPr id="41" name="Rectangle 40"/>
          <p:cNvSpPr/>
          <p:nvPr/>
        </p:nvSpPr>
        <p:spPr>
          <a:xfrm>
            <a:off x="1163638" y="19593908"/>
            <a:ext cx="21524912" cy="1569660"/>
          </a:xfrm>
          <a:prstGeom prst="rect">
            <a:avLst/>
          </a:prstGeom>
        </p:spPr>
        <p:txBody>
          <a:bodyPr wrap="square">
            <a:spAutoFit/>
          </a:bodyPr>
          <a:lstStyle/>
          <a:p>
            <a:pPr algn="just"/>
            <a:r>
              <a:rPr lang="en-US" sz="3200" b="1" u="sng" dirty="0" smtClean="0">
                <a:solidFill>
                  <a:srgbClr val="FF0000"/>
                </a:solidFill>
                <a:latin typeface="Times New Roman" pitchFamily="18" charset="0"/>
                <a:cs typeface="Times New Roman" pitchFamily="18" charset="0"/>
              </a:rPr>
              <a:t>3. A Knudsen effusion cell </a:t>
            </a:r>
            <a:r>
              <a:rPr lang="en-US" sz="3200" b="1" dirty="0" smtClean="0">
                <a:latin typeface="Times New Roman" pitchFamily="18" charset="0"/>
                <a:cs typeface="Times New Roman" pitchFamily="18" charset="0"/>
              </a:rPr>
              <a:t>type SFC NW-40-CF (CREATEC) was used to prepare the Fe species at temperature of approximately 1400</a:t>
            </a:r>
            <a:r>
              <a:rPr lang="en-US" sz="3200" b="1" baseline="30000" dirty="0" smtClean="0">
                <a:latin typeface="Times New Roman" pitchFamily="18" charset="0"/>
                <a:cs typeface="Times New Roman" pitchFamily="18" charset="0"/>
              </a:rPr>
              <a:t>o</a:t>
            </a:r>
            <a:r>
              <a:rPr lang="en-US" sz="3200" b="1" dirty="0" smtClean="0">
                <a:latin typeface="Times New Roman" pitchFamily="18" charset="0"/>
                <a:cs typeface="Times New Roman" pitchFamily="18" charset="0"/>
              </a:rPr>
              <a:t>C and power of 320 W. Two types of experiments were performed: deposition at room temperature and continuous cooling at 45</a:t>
            </a:r>
            <a:r>
              <a:rPr lang="en-US" sz="3200" b="1" baseline="30000" dirty="0" smtClean="0">
                <a:latin typeface="Times New Roman" pitchFamily="18" charset="0"/>
                <a:cs typeface="Times New Roman" pitchFamily="18" charset="0"/>
              </a:rPr>
              <a:t>o</a:t>
            </a:r>
            <a:r>
              <a:rPr lang="en-US" sz="3200" b="1" dirty="0" smtClean="0">
                <a:latin typeface="Times New Roman" pitchFamily="18" charset="0"/>
                <a:cs typeface="Times New Roman" pitchFamily="18" charset="0"/>
              </a:rPr>
              <a:t>C during deposition. The tested deposition times were: 5, 10, 20, 30, 60, 90, and </a:t>
            </a:r>
            <a:r>
              <a:rPr lang="sk-SK" sz="3200" b="1" dirty="0" smtClean="0">
                <a:latin typeface="Times New Roman" pitchFamily="18" charset="0"/>
                <a:cs typeface="Times New Roman" pitchFamily="18" charset="0"/>
              </a:rPr>
              <a:t>120 s.</a:t>
            </a:r>
          </a:p>
        </p:txBody>
      </p:sp>
      <p:sp>
        <p:nvSpPr>
          <p:cNvPr id="42" name="Rectangle 41"/>
          <p:cNvSpPr/>
          <p:nvPr/>
        </p:nvSpPr>
        <p:spPr>
          <a:xfrm>
            <a:off x="1239838" y="21366391"/>
            <a:ext cx="12476162" cy="2554545"/>
          </a:xfrm>
          <a:prstGeom prst="rect">
            <a:avLst/>
          </a:prstGeom>
        </p:spPr>
        <p:txBody>
          <a:bodyPr wrap="square">
            <a:spAutoFit/>
          </a:bodyPr>
          <a:lstStyle/>
          <a:p>
            <a:pPr algn="just"/>
            <a:r>
              <a:rPr lang="en-US" sz="3200" b="1" u="sng" dirty="0" smtClean="0">
                <a:solidFill>
                  <a:srgbClr val="FF0000"/>
                </a:solidFill>
                <a:latin typeface="Times New Roman" pitchFamily="18" charset="0"/>
                <a:cs typeface="Times New Roman" pitchFamily="18" charset="0"/>
              </a:rPr>
              <a:t>4. Mass spectrometry </a:t>
            </a:r>
            <a:r>
              <a:rPr lang="en-US" sz="3200" b="1" dirty="0" smtClean="0">
                <a:latin typeface="Times New Roman" pitchFamily="18" charset="0"/>
                <a:cs typeface="Times New Roman" pitchFamily="18" charset="0"/>
              </a:rPr>
              <a:t>measurements were performed using a </a:t>
            </a:r>
            <a:r>
              <a:rPr lang="en-US" sz="3200" b="1" dirty="0" err="1" smtClean="0">
                <a:latin typeface="Times New Roman" pitchFamily="18" charset="0"/>
                <a:cs typeface="Times New Roman" pitchFamily="18" charset="0"/>
              </a:rPr>
              <a:t>ToF</a:t>
            </a:r>
            <a:r>
              <a:rPr lang="en-US" sz="3200" b="1" dirty="0" smtClean="0">
                <a:latin typeface="Times New Roman" pitchFamily="18" charset="0"/>
                <a:cs typeface="Times New Roman" pitchFamily="18" charset="0"/>
              </a:rPr>
              <a:t>-SIMS IV (ION-TOF) </a:t>
            </a:r>
            <a:r>
              <a:rPr lang="en-US" sz="3200" b="1" dirty="0" err="1" smtClean="0">
                <a:latin typeface="Times New Roman" pitchFamily="18" charset="0"/>
                <a:cs typeface="Times New Roman" pitchFamily="18" charset="0"/>
              </a:rPr>
              <a:t>reflectron</a:t>
            </a:r>
            <a:r>
              <a:rPr lang="en-US" sz="3200" b="1" dirty="0" smtClean="0">
                <a:latin typeface="Times New Roman" pitchFamily="18" charset="0"/>
                <a:cs typeface="Times New Roman" pitchFamily="18" charset="0"/>
              </a:rPr>
              <a:t>-type time-of-flight mass spectrometer. Pulsed 25 </a:t>
            </a:r>
            <a:r>
              <a:rPr lang="en-US" sz="3200" b="1" dirty="0" err="1" smtClean="0">
                <a:latin typeface="Times New Roman" pitchFamily="18" charset="0"/>
                <a:cs typeface="Times New Roman" pitchFamily="18" charset="0"/>
              </a:rPr>
              <a:t>keV</a:t>
            </a:r>
            <a:r>
              <a:rPr lang="en-US" sz="3200" b="1" dirty="0" smtClean="0">
                <a:latin typeface="Times New Roman" pitchFamily="18" charset="0"/>
                <a:cs typeface="Times New Roman" pitchFamily="18" charset="0"/>
              </a:rPr>
              <a:t> Bi</a:t>
            </a:r>
            <a:r>
              <a:rPr lang="en-US" sz="3200" b="1" baseline="-25000" dirty="0" smtClean="0">
                <a:latin typeface="Times New Roman" pitchFamily="18" charset="0"/>
                <a:cs typeface="Times New Roman" pitchFamily="18" charset="0"/>
              </a:rPr>
              <a:t>3</a:t>
            </a:r>
            <a:r>
              <a:rPr lang="sk-SK" sz="3200" b="1" baseline="30000" dirty="0" smtClean="0">
                <a:latin typeface="Times New Roman" pitchFamily="18" charset="0"/>
                <a:cs typeface="Times New Roman" pitchFamily="18" charset="0"/>
              </a:rPr>
              <a:t>+</a:t>
            </a:r>
            <a:r>
              <a:rPr lang="sk-SK" sz="3200" b="1" dirty="0" smtClean="0">
                <a:latin typeface="Times New Roman" pitchFamily="18" charset="0"/>
                <a:cs typeface="Times New Roman" pitchFamily="18" charset="0"/>
              </a:rPr>
              <a:t> were used as primary</a:t>
            </a:r>
            <a:r>
              <a:rPr lang="en-US" sz="3200" b="1" dirty="0" smtClean="0">
                <a:latin typeface="Times New Roman" pitchFamily="18" charset="0"/>
                <a:cs typeface="Times New Roman" pitchFamily="18" charset="0"/>
              </a:rPr>
              <a:t> ions with an ion current of 0.24 </a:t>
            </a:r>
            <a:r>
              <a:rPr lang="en-US" sz="3200" b="1" dirty="0" err="1" smtClean="0">
                <a:latin typeface="Times New Roman" pitchFamily="18" charset="0"/>
                <a:cs typeface="Times New Roman" pitchFamily="18" charset="0"/>
              </a:rPr>
              <a:t>pA</a:t>
            </a:r>
            <a:r>
              <a:rPr lang="en-US" sz="3200" b="1" dirty="0" smtClean="0">
                <a:latin typeface="Times New Roman" pitchFamily="18" charset="0"/>
                <a:cs typeface="Times New Roman" pitchFamily="18" charset="0"/>
              </a:rPr>
              <a:t>. Secondary-ion mass spectra were measured by scanning over a selected 100x100 </a:t>
            </a:r>
            <a:r>
              <a:rPr lang="en-US" sz="3200" b="1" dirty="0" smtClean="0">
                <a:latin typeface="Cambria Math"/>
                <a:ea typeface="Cambria Math"/>
                <a:cs typeface="Times New Roman" pitchFamily="18" charset="0"/>
              </a:rPr>
              <a:t>𝝁</a:t>
            </a:r>
            <a:r>
              <a:rPr lang="en-US" sz="3200" b="1" dirty="0" smtClean="0">
                <a:latin typeface="Times New Roman" pitchFamily="18" charset="0"/>
                <a:cs typeface="Times New Roman" pitchFamily="18" charset="0"/>
              </a:rPr>
              <a:t>m</a:t>
            </a:r>
            <a:r>
              <a:rPr lang="en-US" sz="3200" b="1" baseline="30000"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 analysis area.</a:t>
            </a:r>
          </a:p>
        </p:txBody>
      </p:sp>
      <p:sp>
        <p:nvSpPr>
          <p:cNvPr id="43" name="TextBox 42"/>
          <p:cNvSpPr txBox="1"/>
          <p:nvPr/>
        </p:nvSpPr>
        <p:spPr>
          <a:xfrm>
            <a:off x="14201775" y="21488400"/>
            <a:ext cx="4583306" cy="338554"/>
          </a:xfrm>
          <a:prstGeom prst="rect">
            <a:avLst/>
          </a:prstGeom>
          <a:noFill/>
        </p:spPr>
        <p:txBody>
          <a:bodyPr wrap="none" rtlCol="0">
            <a:spAutoFit/>
          </a:bodyPr>
          <a:lstStyle/>
          <a:p>
            <a:r>
              <a:rPr lang="en-US" sz="1600" b="1" dirty="0" err="1" smtClean="0">
                <a:solidFill>
                  <a:srgbClr val="FF0000"/>
                </a:solidFill>
                <a:latin typeface="Times New Roman" pitchFamily="18" charset="0"/>
                <a:cs typeface="Times New Roman" pitchFamily="18" charset="0"/>
              </a:rPr>
              <a:t>Supramolecular</a:t>
            </a:r>
            <a:r>
              <a:rPr lang="en-US" sz="1600" b="1" dirty="0" smtClean="0">
                <a:solidFill>
                  <a:srgbClr val="FF0000"/>
                </a:solidFill>
                <a:latin typeface="Times New Roman" pitchFamily="18" charset="0"/>
                <a:cs typeface="Times New Roman" pitchFamily="18" charset="0"/>
              </a:rPr>
              <a:t> complex		Adduct</a:t>
            </a:r>
            <a:endParaRPr lang="sk-SK" sz="1600" b="1" dirty="0">
              <a:solidFill>
                <a:srgbClr val="FF0000"/>
              </a:solidFill>
              <a:latin typeface="Times New Roman" pitchFamily="18" charset="0"/>
              <a:cs typeface="Times New Roman" pitchFamily="18" charset="0"/>
            </a:endParaRPr>
          </a:p>
        </p:txBody>
      </p:sp>
      <p:sp>
        <p:nvSpPr>
          <p:cNvPr id="45" name="Rectangle 44"/>
          <p:cNvSpPr/>
          <p:nvPr/>
        </p:nvSpPr>
        <p:spPr>
          <a:xfrm>
            <a:off x="8404221" y="31867138"/>
            <a:ext cx="7515224" cy="6986528"/>
          </a:xfrm>
          <a:prstGeom prst="rect">
            <a:avLst/>
          </a:prstGeom>
        </p:spPr>
        <p:txBody>
          <a:bodyPr wrap="square">
            <a:spAutoFit/>
          </a:bodyPr>
          <a:lstStyle/>
          <a:p>
            <a:pPr algn="just"/>
            <a:r>
              <a:rPr lang="en-US" sz="3200" b="1" dirty="0" smtClean="0">
                <a:latin typeface="Times New Roman" pitchFamily="18" charset="0"/>
                <a:cs typeface="Times New Roman" pitchFamily="18" charset="0"/>
              </a:rPr>
              <a:t>To support the interpretation of the higher mass ions, natural isotope distributions were employed for calculating the theoretical expected peak intensity profiles for several </a:t>
            </a:r>
            <a:r>
              <a:rPr lang="en-US" sz="3200" b="1" dirty="0" err="1" smtClean="0">
                <a:latin typeface="Times New Roman" pitchFamily="18" charset="0"/>
                <a:cs typeface="Times New Roman" pitchFamily="18" charset="0"/>
              </a:rPr>
              <a:t>multiatomic</a:t>
            </a:r>
            <a:r>
              <a:rPr lang="en-US" sz="3200" b="1" dirty="0" smtClean="0">
                <a:latin typeface="Times New Roman" pitchFamily="18" charset="0"/>
                <a:cs typeface="Times New Roman" pitchFamily="18" charset="0"/>
              </a:rPr>
              <a:t> combinations. The comparisons of these correlated distributions are shown in Fig. 1 –triangle, Fig. 2 -</a:t>
            </a:r>
            <a:r>
              <a:rPr lang="pt-BR" sz="3200" b="1" dirty="0" smtClean="0">
                <a:latin typeface="Times New Roman" pitchFamily="18" charset="0"/>
                <a:cs typeface="Times New Roman" pitchFamily="18" charset="0"/>
              </a:rPr>
              <a:t> circle for C</a:t>
            </a:r>
            <a:r>
              <a:rPr lang="pt-BR" sz="3200" b="1" baseline="-25000" dirty="0" smtClean="0">
                <a:latin typeface="Times New Roman" pitchFamily="18" charset="0"/>
                <a:cs typeface="Times New Roman" pitchFamily="18" charset="0"/>
              </a:rPr>
              <a:t>42</a:t>
            </a:r>
            <a:r>
              <a:rPr lang="pt-BR" sz="3200" b="1" dirty="0" smtClean="0">
                <a:latin typeface="Times New Roman" pitchFamily="18" charset="0"/>
                <a:cs typeface="Times New Roman" pitchFamily="18" charset="0"/>
              </a:rPr>
              <a:t>H</a:t>
            </a:r>
            <a:r>
              <a:rPr lang="pt-BR" sz="3200" b="1" baseline="-25000" dirty="0" smtClean="0">
                <a:latin typeface="Times New Roman" pitchFamily="18" charset="0"/>
                <a:cs typeface="Times New Roman" pitchFamily="18" charset="0"/>
              </a:rPr>
              <a:t>68</a:t>
            </a:r>
            <a:r>
              <a:rPr lang="pt-BR" sz="3200" b="1" dirty="0" smtClean="0">
                <a:latin typeface="Times New Roman" pitchFamily="18" charset="0"/>
                <a:cs typeface="Times New Roman" pitchFamily="18" charset="0"/>
              </a:rPr>
              <a:t>O</a:t>
            </a:r>
            <a:r>
              <a:rPr lang="pt-BR" sz="3200" b="1" baseline="-25000" dirty="0" smtClean="0">
                <a:latin typeface="Times New Roman" pitchFamily="18" charset="0"/>
                <a:cs typeface="Times New Roman" pitchFamily="18" charset="0"/>
              </a:rPr>
              <a:t>34</a:t>
            </a:r>
            <a:r>
              <a:rPr lang="pt-BR" sz="3200" b="1" dirty="0" smtClean="0">
                <a:latin typeface="Times New Roman" pitchFamily="18" charset="0"/>
                <a:cs typeface="Times New Roman" pitchFamily="18" charset="0"/>
              </a:rPr>
              <a:t>SNa-FeO</a:t>
            </a:r>
            <a:r>
              <a:rPr lang="pt-BR" sz="3200" b="1" baseline="30000" dirty="0" smtClean="0">
                <a:latin typeface="Times New Roman" pitchFamily="18" charset="0"/>
                <a:cs typeface="Times New Roman" pitchFamily="18" charset="0"/>
              </a:rPr>
              <a:t>+</a:t>
            </a:r>
            <a:r>
              <a:rPr lang="pt-BR" sz="3200" b="1" dirty="0" smtClean="0">
                <a:latin typeface="Times New Roman" pitchFamily="18" charset="0"/>
                <a:cs typeface="Times New Roman" pitchFamily="18" charset="0"/>
              </a:rPr>
              <a:t>, a rhombus </a:t>
            </a:r>
            <a:r>
              <a:rPr lang="sk-SK" sz="3200" b="1" dirty="0" smtClean="0">
                <a:latin typeface="Times New Roman" pitchFamily="18" charset="0"/>
                <a:cs typeface="Times New Roman" pitchFamily="18" charset="0"/>
              </a:rPr>
              <a:t>for C</a:t>
            </a:r>
            <a:r>
              <a:rPr lang="sk-SK" sz="3200" b="1" baseline="-25000" dirty="0" smtClean="0">
                <a:latin typeface="Times New Roman" pitchFamily="18" charset="0"/>
                <a:cs typeface="Times New Roman" pitchFamily="18" charset="0"/>
              </a:rPr>
              <a:t>42</a:t>
            </a:r>
            <a:r>
              <a:rPr lang="sk-SK" sz="3200" b="1" dirty="0" smtClean="0">
                <a:latin typeface="Times New Roman" pitchFamily="18" charset="0"/>
                <a:cs typeface="Times New Roman" pitchFamily="18" charset="0"/>
              </a:rPr>
              <a:t>H</a:t>
            </a:r>
            <a:r>
              <a:rPr lang="sk-SK" sz="3200" b="1" baseline="-25000" dirty="0" smtClean="0">
                <a:latin typeface="Times New Roman" pitchFamily="18" charset="0"/>
                <a:cs typeface="Times New Roman" pitchFamily="18" charset="0"/>
              </a:rPr>
              <a:t>68</a:t>
            </a:r>
            <a:r>
              <a:rPr lang="sk-SK" sz="3200" b="1" dirty="0" smtClean="0">
                <a:latin typeface="Times New Roman" pitchFamily="18" charset="0"/>
                <a:cs typeface="Times New Roman" pitchFamily="18" charset="0"/>
              </a:rPr>
              <a:t>O</a:t>
            </a:r>
            <a:r>
              <a:rPr lang="sk-SK" sz="3200" b="1" baseline="-25000" dirty="0" smtClean="0">
                <a:latin typeface="Times New Roman" pitchFamily="18" charset="0"/>
                <a:cs typeface="Times New Roman" pitchFamily="18" charset="0"/>
              </a:rPr>
              <a:t>34</a:t>
            </a:r>
            <a:r>
              <a:rPr lang="sk-SK" sz="3200" b="1" dirty="0" smtClean="0">
                <a:latin typeface="Times New Roman" pitchFamily="18" charset="0"/>
                <a:cs typeface="Times New Roman" pitchFamily="18" charset="0"/>
              </a:rPr>
              <a:t>SK-Fe</a:t>
            </a:r>
            <a:r>
              <a:rPr lang="sk-SK" sz="3200" b="1" baseline="30000" dirty="0" smtClean="0">
                <a:latin typeface="Times New Roman" pitchFamily="18" charset="0"/>
                <a:cs typeface="Times New Roman" pitchFamily="18" charset="0"/>
              </a:rPr>
              <a:t>+</a:t>
            </a:r>
            <a:r>
              <a:rPr lang="sk-SK"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Fig. 3 -</a:t>
            </a:r>
            <a:r>
              <a:rPr lang="sk-SK" sz="3200" b="1" dirty="0" smtClean="0">
                <a:latin typeface="Times New Roman" pitchFamily="18" charset="0"/>
                <a:cs typeface="Times New Roman" pitchFamily="18" charset="0"/>
              </a:rPr>
              <a:t> tri</a:t>
            </a:r>
            <a:r>
              <a:rPr lang="en-US" sz="3200" b="1" dirty="0" smtClean="0">
                <a:latin typeface="Times New Roman" pitchFamily="18" charset="0"/>
                <a:cs typeface="Times New Roman" pitchFamily="18" charset="0"/>
              </a:rPr>
              <a:t>angle</a:t>
            </a:r>
            <a:r>
              <a:rPr lang="sk-SK" sz="3200" b="1" dirty="0" smtClean="0">
                <a:latin typeface="Times New Roman" pitchFamily="18" charset="0"/>
                <a:cs typeface="Times New Roman" pitchFamily="18" charset="0"/>
              </a:rPr>
              <a:t>. The</a:t>
            </a:r>
            <a:r>
              <a:rPr lang="en-US" sz="3200" b="1" dirty="0" smtClean="0">
                <a:latin typeface="Times New Roman" pitchFamily="18" charset="0"/>
                <a:cs typeface="Times New Roman" pitchFamily="18" charset="0"/>
              </a:rPr>
              <a:t> experimental data indicate the presence of complexes between Au-S-CD and Fe species and adducts between Au-S-CD </a:t>
            </a:r>
            <a:r>
              <a:rPr lang="sk-SK" sz="3200" b="1" dirty="0" smtClean="0">
                <a:latin typeface="Times New Roman" pitchFamily="18" charset="0"/>
                <a:cs typeface="Times New Roman" pitchFamily="18" charset="0"/>
              </a:rPr>
              <a:t>and FeO.</a:t>
            </a:r>
            <a:endParaRPr lang="sk-SK" sz="3200" b="1" dirty="0">
              <a:latin typeface="Times New Roman" pitchFamily="18" charset="0"/>
              <a:cs typeface="Times New Roman" pitchFamily="18" charset="0"/>
            </a:endParaRPr>
          </a:p>
        </p:txBody>
      </p:sp>
      <p:sp>
        <p:nvSpPr>
          <p:cNvPr id="46" name="Rectangle 45"/>
          <p:cNvSpPr/>
          <p:nvPr/>
        </p:nvSpPr>
        <p:spPr>
          <a:xfrm>
            <a:off x="17718089" y="32951708"/>
            <a:ext cx="11542712" cy="4524315"/>
          </a:xfrm>
          <a:prstGeom prst="rect">
            <a:avLst/>
          </a:prstGeom>
        </p:spPr>
        <p:txBody>
          <a:bodyPr wrap="square">
            <a:spAutoFit/>
          </a:bodyPr>
          <a:lstStyle/>
          <a:p>
            <a:pPr algn="just"/>
            <a:r>
              <a:rPr lang="en-US" sz="3200" b="1" dirty="0" smtClean="0">
                <a:latin typeface="Times New Roman" pitchFamily="18" charset="0"/>
                <a:cs typeface="Times New Roman" pitchFamily="18" charset="0"/>
              </a:rPr>
              <a:t>The SIMS spectra of the Fe species deposited on Au-S-CD SAM-like films were measured in the case of room-temperature deposition in the relevant range. Surprisingly, the mass peaks of 1205 m/z, 1228 m/z and 1244 m/z, corresponding to </a:t>
            </a:r>
            <a:r>
              <a:rPr lang="pt-BR" sz="3200" b="1" dirty="0" smtClean="0">
                <a:latin typeface="Times New Roman" pitchFamily="18" charset="0"/>
                <a:cs typeface="Times New Roman" pitchFamily="18" charset="0"/>
              </a:rPr>
              <a:t>C</a:t>
            </a:r>
            <a:r>
              <a:rPr lang="pt-BR" sz="3200" b="1" baseline="-25000" dirty="0" smtClean="0">
                <a:latin typeface="Times New Roman" pitchFamily="18" charset="0"/>
                <a:cs typeface="Times New Roman" pitchFamily="18" charset="0"/>
              </a:rPr>
              <a:t>42</a:t>
            </a:r>
            <a:r>
              <a:rPr lang="pt-BR" sz="3200" b="1" dirty="0" smtClean="0">
                <a:latin typeface="Times New Roman" pitchFamily="18" charset="0"/>
                <a:cs typeface="Times New Roman" pitchFamily="18" charset="0"/>
              </a:rPr>
              <a:t>H</a:t>
            </a:r>
            <a:r>
              <a:rPr lang="pt-BR" sz="3200" b="1" baseline="-25000" dirty="0" smtClean="0">
                <a:latin typeface="Times New Roman" pitchFamily="18" charset="0"/>
                <a:cs typeface="Times New Roman" pitchFamily="18" charset="0"/>
              </a:rPr>
              <a:t>69</a:t>
            </a:r>
            <a:r>
              <a:rPr lang="pt-BR" sz="3200" b="1" dirty="0" smtClean="0">
                <a:latin typeface="Times New Roman" pitchFamily="18" charset="0"/>
                <a:cs typeface="Times New Roman" pitchFamily="18" charset="0"/>
              </a:rPr>
              <a:t>O</a:t>
            </a:r>
            <a:r>
              <a:rPr lang="pt-BR" sz="3200" b="1" baseline="-25000" dirty="0" smtClean="0">
                <a:latin typeface="Times New Roman" pitchFamily="18" charset="0"/>
                <a:cs typeface="Times New Roman" pitchFamily="18" charset="0"/>
              </a:rPr>
              <a:t>34</a:t>
            </a:r>
            <a:r>
              <a:rPr lang="pt-BR" sz="3200" b="1" dirty="0" smtClean="0">
                <a:latin typeface="Times New Roman" pitchFamily="18" charset="0"/>
                <a:cs typeface="Times New Roman" pitchFamily="18" charset="0"/>
              </a:rPr>
              <a:t>S-Fe</a:t>
            </a:r>
            <a:r>
              <a:rPr lang="pt-BR" sz="3200" b="1" baseline="30000" dirty="0" smtClean="0">
                <a:latin typeface="Times New Roman" pitchFamily="18" charset="0"/>
                <a:cs typeface="Times New Roman" pitchFamily="18" charset="0"/>
              </a:rPr>
              <a:t>+</a:t>
            </a:r>
            <a:r>
              <a:rPr lang="pt-BR" sz="3200" b="1" dirty="0" smtClean="0">
                <a:latin typeface="Times New Roman" pitchFamily="18" charset="0"/>
                <a:cs typeface="Times New Roman" pitchFamily="18" charset="0"/>
              </a:rPr>
              <a:t>, C</a:t>
            </a:r>
            <a:r>
              <a:rPr lang="pt-BR" sz="3200" b="1" baseline="-25000" dirty="0" smtClean="0">
                <a:latin typeface="Times New Roman" pitchFamily="18" charset="0"/>
                <a:cs typeface="Times New Roman" pitchFamily="18" charset="0"/>
              </a:rPr>
              <a:t>42</a:t>
            </a:r>
            <a:r>
              <a:rPr lang="pt-BR" sz="3200" b="1" dirty="0" smtClean="0">
                <a:latin typeface="Times New Roman" pitchFamily="18" charset="0"/>
                <a:cs typeface="Times New Roman" pitchFamily="18" charset="0"/>
              </a:rPr>
              <a:t>H</a:t>
            </a:r>
            <a:r>
              <a:rPr lang="pt-BR" sz="3200" b="1" baseline="-25000" dirty="0" smtClean="0">
                <a:latin typeface="Times New Roman" pitchFamily="18" charset="0"/>
                <a:cs typeface="Times New Roman" pitchFamily="18" charset="0"/>
              </a:rPr>
              <a:t>69</a:t>
            </a:r>
            <a:r>
              <a:rPr lang="pt-BR" sz="3200" b="1" dirty="0" smtClean="0">
                <a:latin typeface="Times New Roman" pitchFamily="18" charset="0"/>
                <a:cs typeface="Times New Roman" pitchFamily="18" charset="0"/>
              </a:rPr>
              <a:t>O</a:t>
            </a:r>
            <a:r>
              <a:rPr lang="pt-BR" sz="3200" b="1" baseline="-25000" dirty="0" smtClean="0">
                <a:latin typeface="Times New Roman" pitchFamily="18" charset="0"/>
                <a:cs typeface="Times New Roman" pitchFamily="18" charset="0"/>
              </a:rPr>
              <a:t>34</a:t>
            </a:r>
            <a:r>
              <a:rPr lang="pt-BR" sz="3200" b="1" dirty="0" smtClean="0">
                <a:latin typeface="Times New Roman" pitchFamily="18" charset="0"/>
                <a:cs typeface="Times New Roman" pitchFamily="18" charset="0"/>
              </a:rPr>
              <a:t>SNa-Fe</a:t>
            </a:r>
            <a:r>
              <a:rPr lang="pt-BR" sz="3200" b="1" baseline="30000" dirty="0" smtClean="0">
                <a:latin typeface="Times New Roman" pitchFamily="18" charset="0"/>
                <a:cs typeface="Times New Roman" pitchFamily="18" charset="0"/>
              </a:rPr>
              <a:t>+</a:t>
            </a:r>
            <a:r>
              <a:rPr lang="pt-BR" sz="3200" b="1" dirty="0" smtClean="0">
                <a:latin typeface="Times New Roman" pitchFamily="18" charset="0"/>
                <a:cs typeface="Times New Roman" pitchFamily="18" charset="0"/>
              </a:rPr>
              <a:t> and C</a:t>
            </a:r>
            <a:r>
              <a:rPr lang="pt-BR" sz="3200" b="1" baseline="-25000" dirty="0" smtClean="0">
                <a:latin typeface="Times New Roman" pitchFamily="18" charset="0"/>
                <a:cs typeface="Times New Roman" pitchFamily="18" charset="0"/>
              </a:rPr>
              <a:t>42</a:t>
            </a:r>
            <a:r>
              <a:rPr lang="pt-BR" sz="3200" b="1" dirty="0" smtClean="0">
                <a:latin typeface="Times New Roman" pitchFamily="18" charset="0"/>
                <a:cs typeface="Times New Roman" pitchFamily="18" charset="0"/>
              </a:rPr>
              <a:t>H</a:t>
            </a:r>
            <a:r>
              <a:rPr lang="pt-BR" sz="3200" b="1" baseline="-25000" dirty="0" smtClean="0">
                <a:latin typeface="Times New Roman" pitchFamily="18" charset="0"/>
                <a:cs typeface="Times New Roman" pitchFamily="18" charset="0"/>
              </a:rPr>
              <a:t>69</a:t>
            </a:r>
            <a:r>
              <a:rPr lang="pt-BR" sz="3200" b="1" dirty="0" smtClean="0">
                <a:latin typeface="Times New Roman" pitchFamily="18" charset="0"/>
                <a:cs typeface="Times New Roman" pitchFamily="18" charset="0"/>
              </a:rPr>
              <a:t>O</a:t>
            </a:r>
            <a:r>
              <a:rPr lang="pt-BR" sz="3200" b="1" baseline="-25000" dirty="0" smtClean="0">
                <a:latin typeface="Times New Roman" pitchFamily="18" charset="0"/>
                <a:cs typeface="Times New Roman" pitchFamily="18" charset="0"/>
              </a:rPr>
              <a:t>34</a:t>
            </a:r>
            <a:r>
              <a:rPr lang="pt-BR" sz="3200" b="1" dirty="0" smtClean="0">
                <a:latin typeface="Times New Roman" pitchFamily="18" charset="0"/>
                <a:cs typeface="Times New Roman" pitchFamily="18" charset="0"/>
              </a:rPr>
              <a:t>SK-Fe</a:t>
            </a:r>
            <a:r>
              <a:rPr lang="pt-BR" sz="3200" b="1" baseline="30000" dirty="0" smtClean="0">
                <a:latin typeface="Times New Roman" pitchFamily="18" charset="0"/>
                <a:cs typeface="Times New Roman" pitchFamily="18" charset="0"/>
              </a:rPr>
              <a:t>+</a:t>
            </a:r>
            <a:r>
              <a:rPr lang="pt-BR" sz="3200" b="1" dirty="0" smtClean="0">
                <a:latin typeface="Times New Roman" pitchFamily="18" charset="0"/>
                <a:cs typeface="Times New Roman" pitchFamily="18" charset="0"/>
              </a:rPr>
              <a:t>, were </a:t>
            </a:r>
            <a:r>
              <a:rPr lang="en-US" sz="3200" b="1" dirty="0" smtClean="0">
                <a:latin typeface="Times New Roman" pitchFamily="18" charset="0"/>
                <a:cs typeface="Times New Roman" pitchFamily="18" charset="0"/>
              </a:rPr>
              <a:t>not observed, neither was an intact molecular ion of CD-S detected. Nevertheless, a </a:t>
            </a:r>
            <a:r>
              <a:rPr lang="en-US" sz="3200" b="1" dirty="0" err="1" smtClean="0">
                <a:latin typeface="Times New Roman" pitchFamily="18" charset="0"/>
                <a:cs typeface="Times New Roman" pitchFamily="18" charset="0"/>
              </a:rPr>
              <a:t>glucopyranose</a:t>
            </a:r>
            <a:r>
              <a:rPr lang="en-US" sz="3200" b="1" dirty="0" smtClean="0">
                <a:latin typeface="Times New Roman" pitchFamily="18" charset="0"/>
                <a:cs typeface="Times New Roman" pitchFamily="18" charset="0"/>
              </a:rPr>
              <a:t> unit of the CD-S molecule and a variety of molecular fragments corresponding to CD-S associated with Fe and </a:t>
            </a:r>
            <a:r>
              <a:rPr lang="en-US" sz="3200" b="1" dirty="0" err="1" smtClean="0">
                <a:latin typeface="Times New Roman" pitchFamily="18" charset="0"/>
                <a:cs typeface="Times New Roman" pitchFamily="18" charset="0"/>
              </a:rPr>
              <a:t>FeO</a:t>
            </a:r>
            <a:r>
              <a:rPr lang="en-US" sz="3200" b="1" dirty="0" smtClean="0">
                <a:latin typeface="Times New Roman" pitchFamily="18" charset="0"/>
                <a:cs typeface="Times New Roman" pitchFamily="18" charset="0"/>
              </a:rPr>
              <a:t> were observed.</a:t>
            </a:r>
            <a:endParaRPr lang="sk-SK" sz="3200" b="1" dirty="0">
              <a:latin typeface="Times New Roman" pitchFamily="18" charset="0"/>
              <a:cs typeface="Times New Roman" pitchFamily="18" charset="0"/>
            </a:endParaRPr>
          </a:p>
        </p:txBody>
      </p:sp>
      <p:sp>
        <p:nvSpPr>
          <p:cNvPr id="47" name="Rectangle 46"/>
          <p:cNvSpPr/>
          <p:nvPr/>
        </p:nvSpPr>
        <p:spPr>
          <a:xfrm>
            <a:off x="1313498" y="12044789"/>
            <a:ext cx="3775393" cy="830997"/>
          </a:xfrm>
          <a:prstGeom prst="rect">
            <a:avLst/>
          </a:prstGeom>
        </p:spPr>
        <p:txBody>
          <a:bodyPr wrap="none">
            <a:spAutoFit/>
          </a:bodyPr>
          <a:lstStyle/>
          <a:p>
            <a:pPr lvl="0" algn="just"/>
            <a:r>
              <a:rPr lang="en-US" sz="4800" b="1" dirty="0" smtClean="0">
                <a:solidFill>
                  <a:srgbClr val="0033CC"/>
                </a:solidFill>
                <a:latin typeface="Times New Roman" pitchFamily="18" charset="0"/>
              </a:rPr>
              <a:t>Experimental</a:t>
            </a:r>
          </a:p>
        </p:txBody>
      </p:sp>
      <p:sp>
        <p:nvSpPr>
          <p:cNvPr id="48" name="Rectangle 47"/>
          <p:cNvSpPr/>
          <p:nvPr/>
        </p:nvSpPr>
        <p:spPr>
          <a:xfrm>
            <a:off x="1307092" y="6987014"/>
            <a:ext cx="2473754" cy="830997"/>
          </a:xfrm>
          <a:prstGeom prst="rect">
            <a:avLst/>
          </a:prstGeom>
        </p:spPr>
        <p:txBody>
          <a:bodyPr wrap="none">
            <a:spAutoFit/>
          </a:bodyPr>
          <a:lstStyle/>
          <a:p>
            <a:pPr lvl="0" algn="just"/>
            <a:r>
              <a:rPr lang="en-US" sz="4800" b="1" dirty="0" smtClean="0">
                <a:solidFill>
                  <a:srgbClr val="0033CC"/>
                </a:solidFill>
                <a:latin typeface="Times New Roman" pitchFamily="18" charset="0"/>
                <a:cs typeface="Times New Roman" pitchFamily="18" charset="0"/>
              </a:rPr>
              <a:t>Abstract</a:t>
            </a:r>
          </a:p>
        </p:txBody>
      </p:sp>
    </p:spTree>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2495</TotalTime>
  <Words>708</Words>
  <Application>Microsoft Office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Predvolený návrh</vt:lpstr>
      <vt:lpstr>Slide 1</vt:lpstr>
    </vt:vector>
  </TitlesOfParts>
  <Company>ILC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aranyosiova</dc:creator>
  <cp:lastModifiedBy>Monika Jerigova</cp:lastModifiedBy>
  <cp:revision>114</cp:revision>
  <dcterms:created xsi:type="dcterms:W3CDTF">2004-07-26T12:37:57Z</dcterms:created>
  <dcterms:modified xsi:type="dcterms:W3CDTF">2018-11-27T10:39:26Z</dcterms:modified>
</cp:coreProperties>
</file>